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64"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guide id="3" orient="horz"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50" d="100"/>
          <a:sy n="50" d="100"/>
        </p:scale>
        <p:origin x="2316" y="0"/>
      </p:cViewPr>
      <p:guideLst>
        <p:guide orient="horz" pos="2880"/>
        <p:guide pos="2160"/>
        <p:guide orient="horz"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575" cy="498475"/>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3"/>
            <a:ext cx="2949575" cy="498475"/>
          </a:xfrm>
          <a:prstGeom prst="rect">
            <a:avLst/>
          </a:prstGeom>
        </p:spPr>
        <p:txBody>
          <a:bodyPr vert="horz" lIns="91420" tIns="45708" rIns="91420" bIns="45708" rtlCol="0"/>
          <a:lstStyle>
            <a:lvl1pPr algn="r">
              <a:defRPr sz="1200"/>
            </a:lvl1pPr>
          </a:lstStyle>
          <a:p>
            <a:fld id="{E4E4F109-3511-40AC-8EF3-149072C1B39E}" type="datetimeFigureOut">
              <a:rPr kumimoji="1" lang="ja-JP" altLang="en-US" smtClean="0"/>
              <a:t>2024/7/3</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681038" y="4783141"/>
            <a:ext cx="5445125" cy="3913187"/>
          </a:xfrm>
          <a:prstGeom prst="rect">
            <a:avLst/>
          </a:prstGeom>
        </p:spPr>
        <p:txBody>
          <a:bodyPr vert="horz" lIns="91420" tIns="45708" rIns="91420" bIns="457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6"/>
            <a:ext cx="2949575" cy="498475"/>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6"/>
            <a:ext cx="2949575" cy="498475"/>
          </a:xfrm>
          <a:prstGeom prst="rect">
            <a:avLst/>
          </a:prstGeom>
        </p:spPr>
        <p:txBody>
          <a:bodyPr vert="horz" lIns="91420" tIns="45708" rIns="91420" bIns="45708" rtlCol="0" anchor="b"/>
          <a:lstStyle>
            <a:lvl1pPr algn="r">
              <a:defRPr sz="1200"/>
            </a:lvl1pPr>
          </a:lstStyle>
          <a:p>
            <a:fld id="{B86DF0AF-AD5C-46DF-B19C-0EDC906D9A3C}" type="slidenum">
              <a:rPr kumimoji="1" lang="ja-JP" altLang="en-US" smtClean="0"/>
              <a:t>‹#›</a:t>
            </a:fld>
            <a:endParaRPr kumimoji="1" lang="ja-JP" altLang="en-US"/>
          </a:p>
        </p:txBody>
      </p:sp>
    </p:spTree>
    <p:extLst>
      <p:ext uri="{BB962C8B-B14F-4D97-AF65-F5344CB8AC3E}">
        <p14:creationId xmlns:p14="http://schemas.microsoft.com/office/powerpoint/2010/main" val="28838447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86DF0AF-AD5C-46DF-B19C-0EDC906D9A3C}" type="slidenum">
              <a:rPr kumimoji="1" lang="ja-JP" altLang="en-US" smtClean="0"/>
              <a:t>2</a:t>
            </a:fld>
            <a:endParaRPr kumimoji="1" lang="ja-JP" altLang="en-US"/>
          </a:p>
        </p:txBody>
      </p:sp>
    </p:spTree>
    <p:extLst>
      <p:ext uri="{BB962C8B-B14F-4D97-AF65-F5344CB8AC3E}">
        <p14:creationId xmlns:p14="http://schemas.microsoft.com/office/powerpoint/2010/main" val="3349689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07F4967-A82A-4189-B0BC-F84E24D35879}" type="datetimeFigureOut">
              <a:rPr kumimoji="1" lang="ja-JP" altLang="en-US" smtClean="0"/>
              <a:t>2024/7/3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FF003C-A880-480B-9448-A8EA0EDEF1B5}" type="slidenum">
              <a:rPr kumimoji="1" lang="ja-JP" altLang="en-US" smtClean="0"/>
              <a:t>‹#›</a:t>
            </a:fld>
            <a:endParaRPr kumimoji="1" lang="ja-JP" altLang="en-US"/>
          </a:p>
        </p:txBody>
      </p:sp>
    </p:spTree>
    <p:extLst>
      <p:ext uri="{BB962C8B-B14F-4D97-AF65-F5344CB8AC3E}">
        <p14:creationId xmlns:p14="http://schemas.microsoft.com/office/powerpoint/2010/main" val="577141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7F4967-A82A-4189-B0BC-F84E24D35879}" type="datetimeFigureOut">
              <a:rPr kumimoji="1" lang="ja-JP" altLang="en-US" smtClean="0"/>
              <a:t>2024/7/3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FF003C-A880-480B-9448-A8EA0EDEF1B5}" type="slidenum">
              <a:rPr kumimoji="1" lang="ja-JP" altLang="en-US" smtClean="0"/>
              <a:t>‹#›</a:t>
            </a:fld>
            <a:endParaRPr kumimoji="1" lang="ja-JP" altLang="en-US"/>
          </a:p>
        </p:txBody>
      </p:sp>
    </p:spTree>
    <p:extLst>
      <p:ext uri="{BB962C8B-B14F-4D97-AF65-F5344CB8AC3E}">
        <p14:creationId xmlns:p14="http://schemas.microsoft.com/office/powerpoint/2010/main" val="227032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7F4967-A82A-4189-B0BC-F84E24D35879}" type="datetimeFigureOut">
              <a:rPr kumimoji="1" lang="ja-JP" altLang="en-US" smtClean="0"/>
              <a:t>2024/7/3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FF003C-A880-480B-9448-A8EA0EDEF1B5}" type="slidenum">
              <a:rPr kumimoji="1" lang="ja-JP" altLang="en-US" smtClean="0"/>
              <a:t>‹#›</a:t>
            </a:fld>
            <a:endParaRPr kumimoji="1" lang="ja-JP" altLang="en-US"/>
          </a:p>
        </p:txBody>
      </p:sp>
    </p:spTree>
    <p:extLst>
      <p:ext uri="{BB962C8B-B14F-4D97-AF65-F5344CB8AC3E}">
        <p14:creationId xmlns:p14="http://schemas.microsoft.com/office/powerpoint/2010/main" val="3346817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7F4967-A82A-4189-B0BC-F84E24D35879}" type="datetimeFigureOut">
              <a:rPr kumimoji="1" lang="ja-JP" altLang="en-US" smtClean="0"/>
              <a:t>2024/7/3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FF003C-A880-480B-9448-A8EA0EDEF1B5}" type="slidenum">
              <a:rPr kumimoji="1" lang="ja-JP" altLang="en-US" smtClean="0"/>
              <a:t>‹#›</a:t>
            </a:fld>
            <a:endParaRPr kumimoji="1" lang="ja-JP" altLang="en-US"/>
          </a:p>
        </p:txBody>
      </p:sp>
    </p:spTree>
    <p:extLst>
      <p:ext uri="{BB962C8B-B14F-4D97-AF65-F5344CB8AC3E}">
        <p14:creationId xmlns:p14="http://schemas.microsoft.com/office/powerpoint/2010/main" val="77772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07F4967-A82A-4189-B0BC-F84E24D35879}" type="datetimeFigureOut">
              <a:rPr kumimoji="1" lang="ja-JP" altLang="en-US" smtClean="0"/>
              <a:t>2024/7/3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FF003C-A880-480B-9448-A8EA0EDEF1B5}" type="slidenum">
              <a:rPr kumimoji="1" lang="ja-JP" altLang="en-US" smtClean="0"/>
              <a:t>‹#›</a:t>
            </a:fld>
            <a:endParaRPr kumimoji="1" lang="ja-JP" altLang="en-US"/>
          </a:p>
        </p:txBody>
      </p:sp>
    </p:spTree>
    <p:extLst>
      <p:ext uri="{BB962C8B-B14F-4D97-AF65-F5344CB8AC3E}">
        <p14:creationId xmlns:p14="http://schemas.microsoft.com/office/powerpoint/2010/main" val="495721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07F4967-A82A-4189-B0BC-F84E24D35879}" type="datetimeFigureOut">
              <a:rPr kumimoji="1" lang="ja-JP" altLang="en-US" smtClean="0"/>
              <a:t>2024/7/3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FF003C-A880-480B-9448-A8EA0EDEF1B5}" type="slidenum">
              <a:rPr kumimoji="1" lang="ja-JP" altLang="en-US" smtClean="0"/>
              <a:t>‹#›</a:t>
            </a:fld>
            <a:endParaRPr kumimoji="1" lang="ja-JP" altLang="en-US"/>
          </a:p>
        </p:txBody>
      </p:sp>
    </p:spTree>
    <p:extLst>
      <p:ext uri="{BB962C8B-B14F-4D97-AF65-F5344CB8AC3E}">
        <p14:creationId xmlns:p14="http://schemas.microsoft.com/office/powerpoint/2010/main" val="4178509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7F4967-A82A-4189-B0BC-F84E24D35879}" type="datetimeFigureOut">
              <a:rPr kumimoji="1" lang="ja-JP" altLang="en-US" smtClean="0"/>
              <a:t>2024/7/3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6FF003C-A880-480B-9448-A8EA0EDEF1B5}" type="slidenum">
              <a:rPr kumimoji="1" lang="ja-JP" altLang="en-US" smtClean="0"/>
              <a:t>‹#›</a:t>
            </a:fld>
            <a:endParaRPr kumimoji="1" lang="ja-JP" altLang="en-US"/>
          </a:p>
        </p:txBody>
      </p:sp>
    </p:spTree>
    <p:extLst>
      <p:ext uri="{BB962C8B-B14F-4D97-AF65-F5344CB8AC3E}">
        <p14:creationId xmlns:p14="http://schemas.microsoft.com/office/powerpoint/2010/main" val="2848199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07F4967-A82A-4189-B0BC-F84E24D35879}" type="datetimeFigureOut">
              <a:rPr kumimoji="1" lang="ja-JP" altLang="en-US" smtClean="0"/>
              <a:t>2024/7/3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6FF003C-A880-480B-9448-A8EA0EDEF1B5}" type="slidenum">
              <a:rPr kumimoji="1" lang="ja-JP" altLang="en-US" smtClean="0"/>
              <a:t>‹#›</a:t>
            </a:fld>
            <a:endParaRPr kumimoji="1" lang="ja-JP" altLang="en-US"/>
          </a:p>
        </p:txBody>
      </p:sp>
    </p:spTree>
    <p:extLst>
      <p:ext uri="{BB962C8B-B14F-4D97-AF65-F5344CB8AC3E}">
        <p14:creationId xmlns:p14="http://schemas.microsoft.com/office/powerpoint/2010/main" val="1652628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07F4967-A82A-4189-B0BC-F84E24D35879}" type="datetimeFigureOut">
              <a:rPr kumimoji="1" lang="ja-JP" altLang="en-US" smtClean="0"/>
              <a:t>2024/7/3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6FF003C-A880-480B-9448-A8EA0EDEF1B5}" type="slidenum">
              <a:rPr kumimoji="1" lang="ja-JP" altLang="en-US" smtClean="0"/>
              <a:t>‹#›</a:t>
            </a:fld>
            <a:endParaRPr kumimoji="1" lang="ja-JP" altLang="en-US"/>
          </a:p>
        </p:txBody>
      </p:sp>
    </p:spTree>
    <p:extLst>
      <p:ext uri="{BB962C8B-B14F-4D97-AF65-F5344CB8AC3E}">
        <p14:creationId xmlns:p14="http://schemas.microsoft.com/office/powerpoint/2010/main" val="696405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07F4967-A82A-4189-B0BC-F84E24D35879}" type="datetimeFigureOut">
              <a:rPr kumimoji="1" lang="ja-JP" altLang="en-US" smtClean="0"/>
              <a:t>2024/7/3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FF003C-A880-480B-9448-A8EA0EDEF1B5}" type="slidenum">
              <a:rPr kumimoji="1" lang="ja-JP" altLang="en-US" smtClean="0"/>
              <a:t>‹#›</a:t>
            </a:fld>
            <a:endParaRPr kumimoji="1" lang="ja-JP" altLang="en-US"/>
          </a:p>
        </p:txBody>
      </p:sp>
    </p:spTree>
    <p:extLst>
      <p:ext uri="{BB962C8B-B14F-4D97-AF65-F5344CB8AC3E}">
        <p14:creationId xmlns:p14="http://schemas.microsoft.com/office/powerpoint/2010/main" val="339003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07F4967-A82A-4189-B0BC-F84E24D35879}" type="datetimeFigureOut">
              <a:rPr kumimoji="1" lang="ja-JP" altLang="en-US" smtClean="0"/>
              <a:t>2024/7/3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FF003C-A880-480B-9448-A8EA0EDEF1B5}" type="slidenum">
              <a:rPr kumimoji="1" lang="ja-JP" altLang="en-US" smtClean="0"/>
              <a:t>‹#›</a:t>
            </a:fld>
            <a:endParaRPr kumimoji="1" lang="ja-JP" altLang="en-US"/>
          </a:p>
        </p:txBody>
      </p:sp>
    </p:spTree>
    <p:extLst>
      <p:ext uri="{BB962C8B-B14F-4D97-AF65-F5344CB8AC3E}">
        <p14:creationId xmlns:p14="http://schemas.microsoft.com/office/powerpoint/2010/main" val="344557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007F4967-A82A-4189-B0BC-F84E24D35879}" type="datetimeFigureOut">
              <a:rPr kumimoji="1" lang="ja-JP" altLang="en-US" smtClean="0"/>
              <a:t>2024/7/3</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6FF003C-A880-480B-9448-A8EA0EDEF1B5}" type="slidenum">
              <a:rPr kumimoji="1" lang="ja-JP" altLang="en-US" smtClean="0"/>
              <a:t>‹#›</a:t>
            </a:fld>
            <a:endParaRPr kumimoji="1" lang="ja-JP" altLang="en-US"/>
          </a:p>
        </p:txBody>
      </p:sp>
    </p:spTree>
    <p:extLst>
      <p:ext uri="{BB962C8B-B14F-4D97-AF65-F5344CB8AC3E}">
        <p14:creationId xmlns:p14="http://schemas.microsoft.com/office/powerpoint/2010/main" val="582369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459" y="106921"/>
            <a:ext cx="6657259" cy="732077"/>
          </a:xfrm>
          <a:solidFill>
            <a:srgbClr val="FF99CC"/>
          </a:solidFill>
          <a:ln w="38100">
            <a:solidFill>
              <a:srgbClr val="FFFF00"/>
            </a:solidFill>
          </a:ln>
        </p:spPr>
        <p:txBody>
          <a:bodyPr tIns="108000" anchor="t">
            <a:noAutofit/>
          </a:bodyPr>
          <a:lstStyle/>
          <a:p>
            <a:r>
              <a:rPr lang="ja-JP" altLang="en-US" sz="3200" dirty="0">
                <a:latin typeface="HGP創英角ｺﾞｼｯｸUB" panose="020B0900000000000000" pitchFamily="50" charset="-128"/>
                <a:ea typeface="HGP創英角ｺﾞｼｯｸUB" panose="020B0900000000000000" pitchFamily="50" charset="-128"/>
                <a:cs typeface="メイリオ" pitchFamily="50" charset="-128"/>
              </a:rPr>
              <a:t>「空き家」物件の登録募集中！！</a:t>
            </a:r>
            <a:endParaRPr kumimoji="1" lang="ja-JP" altLang="en-US" sz="3200" dirty="0">
              <a:latin typeface="HGP創英角ｺﾞｼｯｸUB" panose="020B0900000000000000" pitchFamily="50" charset="-128"/>
              <a:ea typeface="HGP創英角ｺﾞｼｯｸUB" panose="020B0900000000000000" pitchFamily="50" charset="-128"/>
              <a:cs typeface="メイリオ" pitchFamily="50" charset="-128"/>
            </a:endParaRPr>
          </a:p>
        </p:txBody>
      </p:sp>
      <p:grpSp>
        <p:nvGrpSpPr>
          <p:cNvPr id="31" name="グループ化 30"/>
          <p:cNvGrpSpPr/>
          <p:nvPr/>
        </p:nvGrpSpPr>
        <p:grpSpPr>
          <a:xfrm>
            <a:off x="138698" y="4470039"/>
            <a:ext cx="6520783" cy="3181922"/>
            <a:chOff x="81518" y="5334166"/>
            <a:chExt cx="6447580" cy="3310987"/>
          </a:xfrm>
        </p:grpSpPr>
        <p:sp>
          <p:nvSpPr>
            <p:cNvPr id="44" name="正方形/長方形 43"/>
            <p:cNvSpPr/>
            <p:nvPr/>
          </p:nvSpPr>
          <p:spPr>
            <a:xfrm>
              <a:off x="2848460" y="8337376"/>
              <a:ext cx="1760477" cy="307777"/>
            </a:xfrm>
            <a:prstGeom prst="rect">
              <a:avLst/>
            </a:prstGeom>
          </p:spPr>
          <p:txBody>
            <a:bodyPr wrap="square">
              <a:spAutoFit/>
            </a:bodyPr>
            <a:lstStyle/>
            <a:p>
              <a:endParaRPr lang="ja-JP" altLang="ja-JP" sz="1400" dirty="0"/>
            </a:p>
          </p:txBody>
        </p:sp>
        <p:sp>
          <p:nvSpPr>
            <p:cNvPr id="45" name="正方形/長方形 44"/>
            <p:cNvSpPr/>
            <p:nvPr/>
          </p:nvSpPr>
          <p:spPr>
            <a:xfrm>
              <a:off x="159652" y="5894906"/>
              <a:ext cx="6369446" cy="1152938"/>
            </a:xfrm>
            <a:prstGeom prst="rect">
              <a:avLst/>
            </a:prstGeom>
          </p:spPr>
          <p:txBody>
            <a:bodyPr wrap="square">
              <a:spAutoFit/>
            </a:bodyPr>
            <a:lstStyle/>
            <a:p>
              <a:r>
                <a:rPr lang="ja-JP" altLang="en-US" sz="1600" dirty="0">
                  <a:latin typeface="HGP創英角ｺﾞｼｯｸUB" panose="020B0900000000000000" pitchFamily="50" charset="-128"/>
                  <a:ea typeface="HGP創英角ｺﾞｼｯｸUB" panose="020B0900000000000000" pitchFamily="50" charset="-128"/>
                </a:rPr>
                <a:t>１　登録費用無料！</a:t>
              </a:r>
              <a:endParaRPr lang="en-US" altLang="ja-JP" sz="1600" dirty="0">
                <a:latin typeface="HGP創英角ｺﾞｼｯｸUB" panose="020B0900000000000000" pitchFamily="50" charset="-128"/>
                <a:ea typeface="HGP創英角ｺﾞｼｯｸUB" panose="020B0900000000000000" pitchFamily="50" charset="-128"/>
              </a:endParaRPr>
            </a:p>
            <a:p>
              <a:pPr>
                <a:lnSpc>
                  <a:spcPts val="2000"/>
                </a:lnSpc>
              </a:pPr>
              <a:r>
                <a:rPr lang="ja-JP" altLang="en-US" sz="1400" dirty="0"/>
                <a:t>　</a:t>
              </a:r>
              <a:r>
                <a:rPr lang="ja-JP" altLang="en-US" sz="1600" b="1" dirty="0"/>
                <a:t>幸手市空き家バンクへの登録費用は無料です。</a:t>
              </a:r>
              <a:endParaRPr lang="en-US" altLang="ja-JP" sz="1600" b="1" dirty="0"/>
            </a:p>
            <a:p>
              <a:pPr>
                <a:lnSpc>
                  <a:spcPts val="2000"/>
                </a:lnSpc>
              </a:pPr>
              <a:r>
                <a:rPr lang="en-US" altLang="ja-JP" sz="1600" dirty="0"/>
                <a:t>※</a:t>
              </a:r>
              <a:r>
                <a:rPr lang="ja-JP" altLang="en-US" sz="1600" dirty="0"/>
                <a:t>売買や賃貸借契約締結の際には、法令に基づき仲介業者への手数料の支払いが必要になります。</a:t>
              </a:r>
              <a:endParaRPr lang="ja-JP" altLang="ja-JP" sz="1600" dirty="0"/>
            </a:p>
          </p:txBody>
        </p:sp>
        <p:sp>
          <p:nvSpPr>
            <p:cNvPr id="10" name="正方形/長方形 9"/>
            <p:cNvSpPr/>
            <p:nvPr/>
          </p:nvSpPr>
          <p:spPr>
            <a:xfrm>
              <a:off x="81518" y="5334166"/>
              <a:ext cx="2354198" cy="416339"/>
            </a:xfrm>
            <a:prstGeom prst="rect">
              <a:avLst/>
            </a:prstGeom>
            <a:solidFill>
              <a:srgbClr val="FFFF00"/>
            </a:solidFill>
          </p:spPr>
          <p:txBody>
            <a:bodyPr wrap="square">
              <a:spAutoFit/>
            </a:bodyPr>
            <a:lstStyle/>
            <a:p>
              <a:r>
                <a:rPr lang="ja-JP" altLang="en-US" sz="2000" b="1" dirty="0">
                  <a:solidFill>
                    <a:schemeClr val="tx2"/>
                  </a:solidFill>
                  <a:latin typeface="HGP創英角ｺﾞｼｯｸUB" panose="020B0900000000000000" pitchFamily="50" charset="-128"/>
                  <a:ea typeface="HGP創英角ｺﾞｼｯｸUB" panose="020B0900000000000000" pitchFamily="50" charset="-128"/>
                </a:rPr>
                <a:t>空き家バンクの特徴</a:t>
              </a:r>
              <a:endParaRPr lang="ja-JP" altLang="ja-JP" sz="2000" b="1" dirty="0">
                <a:solidFill>
                  <a:schemeClr val="tx2"/>
                </a:solidFill>
                <a:latin typeface="HGP創英角ｺﾞｼｯｸUB" panose="020B0900000000000000" pitchFamily="50" charset="-128"/>
                <a:ea typeface="HGP創英角ｺﾞｼｯｸUB" panose="020B0900000000000000" pitchFamily="50" charset="-128"/>
              </a:endParaRPr>
            </a:p>
          </p:txBody>
        </p:sp>
      </p:grpSp>
      <p:sp>
        <p:nvSpPr>
          <p:cNvPr id="16" name="正方形/長方形 15"/>
          <p:cNvSpPr/>
          <p:nvPr/>
        </p:nvSpPr>
        <p:spPr>
          <a:xfrm>
            <a:off x="234071" y="1130576"/>
            <a:ext cx="6409058" cy="746903"/>
          </a:xfrm>
          <a:prstGeom prst="rect">
            <a:avLst/>
          </a:prstGeom>
        </p:spPr>
        <p:txBody>
          <a:bodyPr wrap="square" tIns="72000" bIns="180000">
            <a:noAutofit/>
          </a:bodyPr>
          <a:lstStyle/>
          <a:p>
            <a:pPr>
              <a:lnSpc>
                <a:spcPts val="2200"/>
              </a:lnSpc>
            </a:pPr>
            <a:r>
              <a:rPr lang="ja-JP" altLang="en-US" sz="1600" dirty="0"/>
              <a:t>　　幸手市では、住んでいる人がいない空き家を有効に活用し、移住・定住促進や地域の活性化を図るため、</a:t>
            </a:r>
            <a:r>
              <a:rPr lang="ja-JP" altLang="en-US" sz="1600" dirty="0">
                <a:latin typeface="HGP創英角ﾎﾟｯﾌﾟ体" panose="040B0A00000000000000" pitchFamily="50" charset="-128"/>
                <a:ea typeface="HGP創英角ﾎﾟｯﾌﾟ体" panose="040B0A00000000000000" pitchFamily="50" charset="-128"/>
              </a:rPr>
              <a:t>「空き家バンク」を開設</a:t>
            </a:r>
            <a:r>
              <a:rPr lang="ja-JP" altLang="en-US" sz="1600" dirty="0"/>
              <a:t>しました。　　　　　　　</a:t>
            </a:r>
            <a:endParaRPr lang="ja-JP" altLang="ja-JP" sz="1600" dirty="0"/>
          </a:p>
        </p:txBody>
      </p:sp>
      <p:sp>
        <p:nvSpPr>
          <p:cNvPr id="19" name="正方形/長方形 18"/>
          <p:cNvSpPr/>
          <p:nvPr/>
        </p:nvSpPr>
        <p:spPr>
          <a:xfrm>
            <a:off x="310497" y="1950805"/>
            <a:ext cx="3494693" cy="400110"/>
          </a:xfrm>
          <a:prstGeom prst="rect">
            <a:avLst/>
          </a:prstGeom>
        </p:spPr>
        <p:txBody>
          <a:bodyPr wrap="square">
            <a:spAutoFit/>
          </a:bodyPr>
          <a:lstStyle/>
          <a:p>
            <a:r>
              <a:rPr lang="ja-JP" altLang="en-US" sz="2000" b="1" dirty="0">
                <a:solidFill>
                  <a:srgbClr val="FF0000"/>
                </a:solidFill>
              </a:rPr>
              <a:t>空き家バンクのしくみとは？</a:t>
            </a:r>
            <a:endParaRPr lang="ja-JP" altLang="ja-JP" sz="2000" b="1" dirty="0">
              <a:solidFill>
                <a:srgbClr val="FF0000"/>
              </a:solidFill>
            </a:endParaRPr>
          </a:p>
        </p:txBody>
      </p:sp>
      <p:sp>
        <p:nvSpPr>
          <p:cNvPr id="23" name="正方形/長方形 22"/>
          <p:cNvSpPr/>
          <p:nvPr/>
        </p:nvSpPr>
        <p:spPr>
          <a:xfrm>
            <a:off x="133490" y="7577127"/>
            <a:ext cx="6596653" cy="1856919"/>
          </a:xfrm>
          <a:prstGeom prst="rect">
            <a:avLst/>
          </a:prstGeom>
          <a:ln>
            <a:solidFill>
              <a:schemeClr val="tx1"/>
            </a:solidFill>
          </a:ln>
        </p:spPr>
        <p:txBody>
          <a:bodyPr wrap="square">
            <a:spAutoFit/>
          </a:bodyPr>
          <a:lstStyle/>
          <a:p>
            <a:r>
              <a:rPr lang="ja-JP" altLang="en-US" dirty="0"/>
              <a:t>　　　　　　　　　　</a:t>
            </a:r>
            <a:endParaRPr lang="en-US" altLang="ja-JP" dirty="0"/>
          </a:p>
          <a:p>
            <a:endParaRPr lang="en-US" altLang="ja-JP" b="1" dirty="0">
              <a:latin typeface="HGP創英角ﾎﾟｯﾌﾟ体" panose="040B0A00000000000000" pitchFamily="50" charset="-128"/>
              <a:ea typeface="HGP創英角ﾎﾟｯﾌﾟ体" panose="040B0A00000000000000" pitchFamily="50" charset="-128"/>
            </a:endParaRPr>
          </a:p>
          <a:p>
            <a:pPr>
              <a:lnSpc>
                <a:spcPts val="2400"/>
              </a:lnSpc>
            </a:pPr>
            <a:r>
              <a:rPr lang="ja-JP" altLang="en-US" b="1" dirty="0"/>
              <a:t>　　〒３４０－０１９２</a:t>
            </a:r>
            <a:endParaRPr lang="en-US" altLang="ja-JP" b="1" dirty="0"/>
          </a:p>
          <a:p>
            <a:pPr>
              <a:lnSpc>
                <a:spcPts val="2400"/>
              </a:lnSpc>
            </a:pPr>
            <a:r>
              <a:rPr lang="ja-JP" altLang="en-US" b="1" dirty="0"/>
              <a:t>　　埼玉県幸手市東四丁目６番８号</a:t>
            </a:r>
            <a:endParaRPr lang="en-US" altLang="ja-JP" b="1" dirty="0"/>
          </a:p>
          <a:p>
            <a:pPr>
              <a:lnSpc>
                <a:spcPts val="2400"/>
              </a:lnSpc>
            </a:pPr>
            <a:r>
              <a:rPr lang="ja-JP" altLang="en-US" b="1" dirty="0"/>
              <a:t>　　幸手市　市民生活部　くらし防災課</a:t>
            </a:r>
            <a:endParaRPr lang="en-US" altLang="ja-JP" b="1" dirty="0"/>
          </a:p>
          <a:p>
            <a:pPr>
              <a:lnSpc>
                <a:spcPts val="2400"/>
              </a:lnSpc>
            </a:pPr>
            <a:r>
              <a:rPr lang="ja-JP" altLang="en-US" b="1" dirty="0"/>
              <a:t>　　℡０４８０－４３－１１１１　内線５８５</a:t>
            </a:r>
            <a:endParaRPr lang="ja-JP" altLang="en-US" dirty="0"/>
          </a:p>
        </p:txBody>
      </p:sp>
      <p:sp>
        <p:nvSpPr>
          <p:cNvPr id="25" name="正方形/長方形 24"/>
          <p:cNvSpPr/>
          <p:nvPr/>
        </p:nvSpPr>
        <p:spPr>
          <a:xfrm>
            <a:off x="158577" y="930179"/>
            <a:ext cx="6620652" cy="3419538"/>
          </a:xfrm>
          <a:prstGeom prst="rect">
            <a:avLst/>
          </a:prstGeom>
          <a:no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182640" y="4955389"/>
            <a:ext cx="6547503" cy="2553356"/>
          </a:xfrm>
          <a:prstGeom prst="rect">
            <a:avLst/>
          </a:prstGeom>
          <a:no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429097" y="2340609"/>
            <a:ext cx="3734069" cy="1977464"/>
          </a:xfrm>
          <a:prstGeom prst="rect">
            <a:avLst/>
          </a:prstGeom>
          <a:noFill/>
          <a:ln>
            <a:noFill/>
          </a:ln>
        </p:spPr>
        <p:txBody>
          <a:bodyPr wrap="square">
            <a:spAutoFit/>
          </a:bodyPr>
          <a:lstStyle/>
          <a:p>
            <a:pPr>
              <a:lnSpc>
                <a:spcPts val="2100"/>
              </a:lnSpc>
            </a:pPr>
            <a:r>
              <a:rPr lang="ja-JP" altLang="en-US" sz="1400" dirty="0"/>
              <a:t>　空き家バンクとは、空き家などを売りたいとか貸したいと考えている所有者等から申し込みを受け、物件の情報を市ホームページ等で公開し、空き家の利用を希望する方に情報を提供する制度です。</a:t>
            </a:r>
            <a:endParaRPr lang="en-US" altLang="ja-JP" sz="1400" dirty="0"/>
          </a:p>
          <a:p>
            <a:pPr>
              <a:lnSpc>
                <a:spcPts val="2100"/>
              </a:lnSpc>
            </a:pPr>
            <a:r>
              <a:rPr lang="ja-JP" altLang="en-US" sz="1400" dirty="0"/>
              <a:t>　空き家バンク制度の利用の流れについては、</a:t>
            </a:r>
            <a:endParaRPr lang="en-US" altLang="ja-JP" sz="1400" dirty="0"/>
          </a:p>
          <a:p>
            <a:pPr>
              <a:lnSpc>
                <a:spcPts val="2100"/>
              </a:lnSpc>
            </a:pPr>
            <a:r>
              <a:rPr lang="ja-JP" altLang="en-US" sz="1400" dirty="0"/>
              <a:t>裏面のイメージ図を御参照してください。</a:t>
            </a:r>
            <a:endParaRPr lang="ja-JP" altLang="ja-JP" sz="1400" dirty="0"/>
          </a:p>
        </p:txBody>
      </p:sp>
      <p:sp>
        <p:nvSpPr>
          <p:cNvPr id="22" name="左大かっこ 21"/>
          <p:cNvSpPr/>
          <p:nvPr/>
        </p:nvSpPr>
        <p:spPr>
          <a:xfrm>
            <a:off x="310497" y="2442096"/>
            <a:ext cx="246988" cy="1846066"/>
          </a:xfrm>
          <a:prstGeom prst="leftBracket">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7" name="右大かっこ 26"/>
          <p:cNvSpPr/>
          <p:nvPr/>
        </p:nvSpPr>
        <p:spPr>
          <a:xfrm>
            <a:off x="6342321" y="2435524"/>
            <a:ext cx="288593" cy="1852638"/>
          </a:xfrm>
          <a:prstGeom prst="rightBracket">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正方形/長方形 31"/>
          <p:cNvSpPr/>
          <p:nvPr/>
        </p:nvSpPr>
        <p:spPr>
          <a:xfrm>
            <a:off x="185003" y="6100989"/>
            <a:ext cx="6672997" cy="605294"/>
          </a:xfrm>
          <a:prstGeom prst="rect">
            <a:avLst/>
          </a:prstGeom>
        </p:spPr>
        <p:txBody>
          <a:bodyPr wrap="square">
            <a:spAutoFit/>
          </a:bodyPr>
          <a:lstStyle/>
          <a:p>
            <a:pPr>
              <a:lnSpc>
                <a:spcPts val="2000"/>
              </a:lnSpc>
            </a:pPr>
            <a:r>
              <a:rPr lang="ja-JP" altLang="en-US" sz="1600" dirty="0">
                <a:latin typeface="HGP創英角ｺﾞｼｯｸUB" panose="020B0900000000000000" pitchFamily="50" charset="-128"/>
                <a:ea typeface="HGP創英角ｺﾞｼｯｸUB" panose="020B0900000000000000" pitchFamily="50" charset="-128"/>
              </a:rPr>
              <a:t>２　仲介業務は、市と協定を結んでいる協会所属の不動産業者が行います！</a:t>
            </a:r>
            <a:endParaRPr lang="en-US" altLang="ja-JP" sz="1600" dirty="0">
              <a:latin typeface="HGP創英角ｺﾞｼｯｸUB" panose="020B0900000000000000" pitchFamily="50" charset="-128"/>
              <a:ea typeface="HGP創英角ｺﾞｼｯｸUB" panose="020B0900000000000000" pitchFamily="50" charset="-128"/>
            </a:endParaRPr>
          </a:p>
          <a:p>
            <a:pPr>
              <a:lnSpc>
                <a:spcPts val="2000"/>
              </a:lnSpc>
            </a:pPr>
            <a:r>
              <a:rPr lang="ja-JP" altLang="en-US" sz="1600" dirty="0"/>
              <a:t>　</a:t>
            </a:r>
            <a:r>
              <a:rPr lang="ja-JP" altLang="en-US" sz="1600" b="1" dirty="0"/>
              <a:t>（公社）埼玉県宅地建物取引業協会埼葛支部と協定を結んでいます。</a:t>
            </a:r>
            <a:endParaRPr lang="en-US" altLang="ja-JP" sz="1600" b="1" dirty="0"/>
          </a:p>
        </p:txBody>
      </p:sp>
      <p:sp>
        <p:nvSpPr>
          <p:cNvPr id="33" name="正方形/長方形 32"/>
          <p:cNvSpPr/>
          <p:nvPr/>
        </p:nvSpPr>
        <p:spPr>
          <a:xfrm>
            <a:off x="197125" y="6721964"/>
            <a:ext cx="6648751" cy="605294"/>
          </a:xfrm>
          <a:prstGeom prst="rect">
            <a:avLst/>
          </a:prstGeom>
        </p:spPr>
        <p:txBody>
          <a:bodyPr wrap="square">
            <a:spAutoFit/>
          </a:bodyPr>
          <a:lstStyle/>
          <a:p>
            <a:pPr>
              <a:lnSpc>
                <a:spcPts val="2000"/>
              </a:lnSpc>
            </a:pPr>
            <a:r>
              <a:rPr lang="ja-JP" altLang="en-US" sz="1600" dirty="0">
                <a:latin typeface="HGP創英角ｺﾞｼｯｸUB" panose="020B0900000000000000" pitchFamily="50" charset="-128"/>
                <a:ea typeface="HGP創英角ｺﾞｼｯｸUB" panose="020B0900000000000000" pitchFamily="50" charset="-128"/>
              </a:rPr>
              <a:t>３　契約形態が選べます！</a:t>
            </a:r>
            <a:endParaRPr lang="en-US" altLang="ja-JP" sz="1600" dirty="0">
              <a:latin typeface="HGP創英角ｺﾞｼｯｸUB" panose="020B0900000000000000" pitchFamily="50" charset="-128"/>
              <a:ea typeface="HGP創英角ｺﾞｼｯｸUB" panose="020B0900000000000000" pitchFamily="50" charset="-128"/>
            </a:endParaRPr>
          </a:p>
          <a:p>
            <a:pPr>
              <a:lnSpc>
                <a:spcPts val="2000"/>
              </a:lnSpc>
            </a:pPr>
            <a:r>
              <a:rPr lang="ja-JP" altLang="en-US" sz="1600" dirty="0"/>
              <a:t>　</a:t>
            </a:r>
            <a:r>
              <a:rPr lang="ja-JP" altLang="en-US" sz="1600" b="1" dirty="0"/>
              <a:t>空き家を売りたくない方は、賃貸借契約希望での登録も可能です</a:t>
            </a:r>
            <a:r>
              <a:rPr lang="ja-JP" altLang="en-US" sz="1400" b="1" dirty="0"/>
              <a:t>。</a:t>
            </a:r>
            <a:endParaRPr lang="en-US" altLang="ja-JP" sz="1400" b="1" dirty="0"/>
          </a:p>
        </p:txBody>
      </p:sp>
      <p:sp>
        <p:nvSpPr>
          <p:cNvPr id="20" name="正方形/長方形 19"/>
          <p:cNvSpPr/>
          <p:nvPr/>
        </p:nvSpPr>
        <p:spPr>
          <a:xfrm>
            <a:off x="566831" y="7719959"/>
            <a:ext cx="1729301" cy="400110"/>
          </a:xfrm>
          <a:prstGeom prst="rect">
            <a:avLst/>
          </a:prstGeom>
          <a:solidFill>
            <a:srgbClr val="FF99CC"/>
          </a:solidFill>
          <a:ln>
            <a:solidFill>
              <a:srgbClr val="00B0F0"/>
            </a:solidFill>
          </a:ln>
        </p:spPr>
        <p:txBody>
          <a:bodyPr wrap="square">
            <a:spAutoFit/>
          </a:bodyPr>
          <a:lstStyle/>
          <a:p>
            <a:r>
              <a:rPr lang="ja-JP" altLang="en-US" sz="2000" b="1" dirty="0"/>
              <a:t>お問い合わせ</a:t>
            </a:r>
            <a:endParaRPr lang="ja-JP" altLang="ja-JP" sz="2000" b="1" dirty="0"/>
          </a:p>
        </p:txBody>
      </p:sp>
      <p:pic>
        <p:nvPicPr>
          <p:cNvPr id="21" name="図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6117" y="7819260"/>
            <a:ext cx="1496603" cy="1758681"/>
          </a:xfrm>
          <a:prstGeom prst="rect">
            <a:avLst/>
          </a:prstGeom>
        </p:spPr>
      </p:pic>
      <p:pic>
        <p:nvPicPr>
          <p:cNvPr id="3" name="図 2"/>
          <p:cNvPicPr>
            <a:picLocks noChangeAspect="1"/>
          </p:cNvPicPr>
          <p:nvPr/>
        </p:nvPicPr>
        <p:blipFill>
          <a:blip r:embed="rId3"/>
          <a:stretch>
            <a:fillRect/>
          </a:stretch>
        </p:blipFill>
        <p:spPr>
          <a:xfrm>
            <a:off x="4281766" y="2353858"/>
            <a:ext cx="2212278" cy="1908824"/>
          </a:xfrm>
          <a:prstGeom prst="rect">
            <a:avLst/>
          </a:prstGeom>
        </p:spPr>
      </p:pic>
    </p:spTree>
    <p:extLst>
      <p:ext uri="{BB962C8B-B14F-4D97-AF65-F5344CB8AC3E}">
        <p14:creationId xmlns:p14="http://schemas.microsoft.com/office/powerpoint/2010/main" val="2852913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オブジェクト 1"/>
          <p:cNvGraphicFramePr>
            <a:graphicFrameLocks noChangeAspect="1"/>
          </p:cNvGraphicFramePr>
          <p:nvPr>
            <p:extLst>
              <p:ext uri="{D42A27DB-BD31-4B8C-83A1-F6EECF244321}">
                <p14:modId xmlns:p14="http://schemas.microsoft.com/office/powerpoint/2010/main" val="776376004"/>
              </p:ext>
            </p:extLst>
          </p:nvPr>
        </p:nvGraphicFramePr>
        <p:xfrm>
          <a:off x="188640" y="31848"/>
          <a:ext cx="6309320" cy="10277475"/>
        </p:xfrm>
        <a:graphic>
          <a:graphicData uri="http://schemas.openxmlformats.org/presentationml/2006/ole">
            <mc:AlternateContent xmlns:mc="http://schemas.openxmlformats.org/markup-compatibility/2006">
              <mc:Choice xmlns:v="urn:schemas-microsoft-com:vml" Requires="v">
                <p:oleObj spid="_x0000_s7204" name="Worksheet" r:id="rId4" imgW="7019969" imgH="10715637" progId="Excel.Sheet.12">
                  <p:embed/>
                </p:oleObj>
              </mc:Choice>
              <mc:Fallback>
                <p:oleObj name="Worksheet" r:id="rId4" imgW="7019969" imgH="10715637" progId="Excel.Sheet.12">
                  <p:embed/>
                  <p:pic>
                    <p:nvPicPr>
                      <p:cNvPr id="0" name=""/>
                      <p:cNvPicPr/>
                      <p:nvPr/>
                    </p:nvPicPr>
                    <p:blipFill>
                      <a:blip r:embed="rId5"/>
                      <a:stretch>
                        <a:fillRect/>
                      </a:stretch>
                    </p:blipFill>
                    <p:spPr>
                      <a:xfrm>
                        <a:off x="188640" y="31848"/>
                        <a:ext cx="6309320" cy="10277475"/>
                      </a:xfrm>
                      <a:prstGeom prst="rect">
                        <a:avLst/>
                      </a:prstGeom>
                    </p:spPr>
                  </p:pic>
                </p:oleObj>
              </mc:Fallback>
            </mc:AlternateContent>
          </a:graphicData>
        </a:graphic>
      </p:graphicFrame>
    </p:spTree>
    <p:extLst>
      <p:ext uri="{BB962C8B-B14F-4D97-AF65-F5344CB8AC3E}">
        <p14:creationId xmlns:p14="http://schemas.microsoft.com/office/powerpoint/2010/main" val="16382676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926</TotalTime>
  <Words>25</Words>
  <Application>Microsoft Office PowerPoint</Application>
  <PresentationFormat>A4 210 x 297 mm</PresentationFormat>
  <Paragraphs>22</Paragraphs>
  <Slides>2</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10" baseType="lpstr">
      <vt:lpstr>HGP創英角ｺﾞｼｯｸUB</vt:lpstr>
      <vt:lpstr>HGP創英角ﾎﾟｯﾌﾟ体</vt:lpstr>
      <vt:lpstr>ＭＳ Ｐゴシック</vt:lpstr>
      <vt:lpstr>メイリオ</vt:lpstr>
      <vt:lpstr>Arial</vt:lpstr>
      <vt:lpstr>Calibri</vt:lpstr>
      <vt:lpstr>Office ​​テーマ</vt:lpstr>
      <vt:lpstr>Microsoft Excel ワークシート</vt:lpstr>
      <vt:lpstr>「空き家」物件の登録募集中！！</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子育てファミリー就労支援・定住促進事業 （幸手市）</dc:title>
  <dc:creator>satteladmin</dc:creator>
  <cp:lastModifiedBy>落合 利恵</cp:lastModifiedBy>
  <cp:revision>158</cp:revision>
  <cp:lastPrinted>2024-07-03T00:52:57Z</cp:lastPrinted>
  <dcterms:created xsi:type="dcterms:W3CDTF">2017-02-23T06:09:04Z</dcterms:created>
  <dcterms:modified xsi:type="dcterms:W3CDTF">2024-07-03T00:59:15Z</dcterms:modified>
</cp:coreProperties>
</file>