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36" y="72"/>
      </p:cViewPr>
      <p:guideLst>
        <p:guide orient="horz" pos="2160"/>
        <p:guide pos="2880"/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24929" y="361280"/>
            <a:ext cx="6136897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多子世帯保育料免除制度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～申請すると無料になります～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5584" y="1081638"/>
            <a:ext cx="6174511" cy="5232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　</a:t>
            </a:r>
            <a:r>
              <a:rPr kumimoji="1" lang="ja-JP" altLang="en-US" sz="1000" dirty="0">
                <a:ea typeface="平成明朝"/>
              </a:rPr>
              <a:t>保育所や認定こども園、小規模保育事業などに通っている子どもで、</a:t>
            </a:r>
            <a:endParaRPr kumimoji="1" lang="en-US" altLang="ja-JP" sz="1000" dirty="0">
              <a:ea typeface="平成明朝"/>
            </a:endParaRPr>
          </a:p>
          <a:p>
            <a:pPr algn="ctr"/>
            <a:r>
              <a:rPr kumimoji="1" lang="ja-JP" altLang="en-US" sz="1000" dirty="0">
                <a:ea typeface="平成明朝"/>
              </a:rPr>
              <a:t>次の</a:t>
            </a:r>
            <a:r>
              <a:rPr lang="ja-JP" altLang="en-US" sz="1400" b="1" u="sng" dirty="0"/>
              <a:t>①</a:t>
            </a:r>
            <a:r>
              <a:rPr lang="ja-JP" altLang="en-US" sz="1100" u="sng" dirty="0">
                <a:ea typeface="平成明朝"/>
              </a:rPr>
              <a:t>と</a:t>
            </a:r>
            <a:r>
              <a:rPr lang="ja-JP" altLang="en-US" sz="1400" b="1" u="sng" dirty="0"/>
              <a:t>②</a:t>
            </a:r>
            <a:r>
              <a:rPr lang="ja-JP" altLang="en-US" sz="1100" u="sng" dirty="0">
                <a:ea typeface="平成明朝"/>
              </a:rPr>
              <a:t>の</a:t>
            </a:r>
            <a:r>
              <a:rPr lang="ja-JP" altLang="en-US" sz="1400" u="sng" dirty="0"/>
              <a:t>両方に該当</a:t>
            </a:r>
            <a:r>
              <a:rPr lang="ja-JP" altLang="en-US" sz="1000" dirty="0">
                <a:ea typeface="平成明朝"/>
              </a:rPr>
              <a:t>するこどもの</a:t>
            </a:r>
            <a:r>
              <a:rPr lang="ja-JP" altLang="en-US" sz="1400" dirty="0"/>
              <a:t>保育料</a:t>
            </a:r>
            <a:r>
              <a:rPr lang="ja-JP" altLang="en-US" sz="1000" dirty="0">
                <a:ea typeface="平成明朝"/>
              </a:rPr>
              <a:t>を</a:t>
            </a:r>
            <a:r>
              <a:rPr lang="ja-JP" altLang="en-US" sz="1400" dirty="0"/>
              <a:t>無料</a:t>
            </a:r>
            <a:r>
              <a:rPr lang="ja-JP" altLang="en-US" sz="1000" dirty="0">
                <a:ea typeface="平成明朝"/>
              </a:rPr>
              <a:t>にします。</a:t>
            </a:r>
            <a:endParaRPr lang="en-US" altLang="ja-JP" sz="1000" dirty="0">
              <a:ea typeface="平成明朝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34710" y="1649059"/>
            <a:ext cx="6130185" cy="15081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circleNumDbPlain"/>
            </a:pPr>
            <a:r>
              <a:rPr lang="ja-JP" altLang="ja-JP" sz="1600" dirty="0"/>
              <a:t>同じ世帯</a:t>
            </a:r>
            <a:r>
              <a:rPr lang="ja-JP" altLang="ja-JP" sz="1400" dirty="0"/>
              <a:t>に</a:t>
            </a:r>
            <a:r>
              <a:rPr lang="ja-JP" altLang="ja-JP" sz="1600" dirty="0"/>
              <a:t>３人以上</a:t>
            </a:r>
            <a:r>
              <a:rPr lang="ja-JP" altLang="ja-JP" sz="1400" dirty="0"/>
              <a:t>の子どもが</a:t>
            </a:r>
            <a:r>
              <a:rPr lang="ja-JP" altLang="ja-JP" sz="1600" dirty="0"/>
              <a:t>居住</a:t>
            </a:r>
            <a:r>
              <a:rPr lang="ja-JP" altLang="ja-JP" sz="900" dirty="0">
                <a:ea typeface="平成明朝"/>
              </a:rPr>
              <a:t>（※１）</a:t>
            </a:r>
            <a:r>
              <a:rPr lang="ja-JP" altLang="ja-JP" sz="1400" dirty="0"/>
              <a:t>している</a:t>
            </a:r>
            <a:r>
              <a:rPr lang="ja-JP" altLang="ja-JP" sz="1600" dirty="0"/>
              <a:t>世帯</a:t>
            </a:r>
            <a:r>
              <a:rPr lang="ja-JP" altLang="ja-JP" sz="1400" dirty="0"/>
              <a:t>の、</a:t>
            </a:r>
            <a:endParaRPr lang="en-US" altLang="ja-JP" sz="1600" dirty="0"/>
          </a:p>
          <a:p>
            <a:r>
              <a:rPr lang="ja-JP" altLang="en-US" sz="1600" dirty="0"/>
              <a:t>　　  第３子（</a:t>
            </a:r>
            <a:r>
              <a:rPr lang="ja-JP" altLang="ja-JP" sz="1600" u="sng" dirty="0"/>
              <a:t>３番目</a:t>
            </a:r>
            <a:r>
              <a:rPr lang="ja-JP" altLang="en-US" sz="1600" u="sng" dirty="0"/>
              <a:t>）</a:t>
            </a:r>
            <a:r>
              <a:rPr lang="ja-JP" altLang="ja-JP" sz="1600" u="sng" dirty="0"/>
              <a:t>以降</a:t>
            </a:r>
            <a:r>
              <a:rPr lang="ja-JP" altLang="ja-JP" sz="1400" u="sng" dirty="0"/>
              <a:t>の子ども</a:t>
            </a:r>
            <a:endParaRPr lang="ja-JP" altLang="ja-JP" sz="1400" dirty="0"/>
          </a:p>
          <a:p>
            <a:r>
              <a:rPr lang="ja-JP" altLang="ja-JP" sz="1100" dirty="0">
                <a:ea typeface="平成明朝" pitchFamily="17" charset="-128"/>
              </a:rPr>
              <a:t>　</a:t>
            </a:r>
            <a:r>
              <a:rPr lang="ja-JP" altLang="ja-JP" sz="900" dirty="0">
                <a:ea typeface="平成明朝" pitchFamily="17" charset="-128"/>
              </a:rPr>
              <a:t>※１ 同じ世帯に居住していても</a:t>
            </a:r>
            <a:r>
              <a:rPr lang="ja-JP" altLang="en-US" sz="900" dirty="0">
                <a:ea typeface="平成明朝" pitchFamily="17" charset="-128"/>
              </a:rPr>
              <a:t>、</a:t>
            </a:r>
            <a:r>
              <a:rPr lang="ja-JP" altLang="ja-JP" sz="900" dirty="0">
                <a:ea typeface="平成明朝" pitchFamily="17" charset="-128"/>
              </a:rPr>
              <a:t>別に生計を立てているきょうだいは</a:t>
            </a:r>
            <a:r>
              <a:rPr lang="ja-JP" altLang="en-US" sz="900" dirty="0">
                <a:ea typeface="平成明朝" pitchFamily="17" charset="-128"/>
              </a:rPr>
              <a:t>数えま</a:t>
            </a:r>
            <a:r>
              <a:rPr lang="ja-JP" altLang="ja-JP" sz="900" dirty="0">
                <a:ea typeface="平成明朝" pitchFamily="17" charset="-128"/>
              </a:rPr>
              <a:t>せん。</a:t>
            </a:r>
            <a:endParaRPr lang="en-US" altLang="ja-JP" sz="900" dirty="0">
              <a:ea typeface="平成明朝" pitchFamily="17" charset="-128"/>
            </a:endParaRPr>
          </a:p>
          <a:p>
            <a:r>
              <a:rPr kumimoji="1" lang="ja-JP" altLang="en-US" sz="1200" dirty="0"/>
              <a:t>　　　　</a:t>
            </a:r>
            <a:r>
              <a:rPr kumimoji="1" lang="ja-JP" altLang="en-US" sz="1100" dirty="0"/>
              <a:t>（例）</a:t>
            </a:r>
            <a:endParaRPr kumimoji="1" lang="en-US" altLang="ja-JP" sz="1100" dirty="0"/>
          </a:p>
          <a:p>
            <a:r>
              <a:rPr lang="ja-JP" altLang="en-US" sz="1200" dirty="0"/>
              <a:t>　　　　　　</a:t>
            </a:r>
            <a:r>
              <a:rPr lang="ja-JP" altLang="en-US" sz="1050" dirty="0"/>
              <a:t>第１子</a:t>
            </a:r>
            <a:r>
              <a:rPr lang="ja-JP" altLang="en-US" sz="1200" dirty="0"/>
              <a:t>　　　　　　　　　　　　　　</a:t>
            </a:r>
            <a:r>
              <a:rPr lang="ja-JP" altLang="en-US" sz="1050" dirty="0"/>
              <a:t>　第２子　　　　　　　　　　　　　　　　　　第３子</a:t>
            </a:r>
            <a:endParaRPr kumimoji="1" lang="en-US" altLang="ja-JP" sz="1050" dirty="0"/>
          </a:p>
          <a:p>
            <a:r>
              <a:rPr kumimoji="1" lang="ja-JP" altLang="en-US" sz="1200" dirty="0"/>
              <a:t>　　　　　小学生</a:t>
            </a:r>
            <a:r>
              <a:rPr kumimoji="1" lang="ja-JP" altLang="en-US" sz="1050" dirty="0"/>
              <a:t>（兄）</a:t>
            </a:r>
            <a:r>
              <a:rPr kumimoji="1" lang="ja-JP" altLang="en-US" sz="1200" dirty="0"/>
              <a:t>　　　　    　　　　　　　小学生</a:t>
            </a:r>
            <a:r>
              <a:rPr kumimoji="1" lang="ja-JP" altLang="en-US" sz="1050" dirty="0"/>
              <a:t>（姉）</a:t>
            </a:r>
            <a:r>
              <a:rPr kumimoji="1" lang="ja-JP" altLang="en-US" sz="1200" dirty="0"/>
              <a:t>　　　　　　　　　保育所に通う子ども</a:t>
            </a:r>
            <a:endParaRPr lang="en-US" altLang="ja-JP" sz="1200" dirty="0"/>
          </a:p>
          <a:p>
            <a:endParaRPr kumimoji="1" lang="en-US" altLang="ja-JP" sz="1200" dirty="0"/>
          </a:p>
        </p:txBody>
      </p:sp>
      <p:pic>
        <p:nvPicPr>
          <p:cNvPr id="13" name="図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020" y="2469188"/>
            <a:ext cx="421640" cy="683895"/>
          </a:xfrm>
          <a:prstGeom prst="rect">
            <a:avLst/>
          </a:prstGeom>
        </p:spPr>
      </p:pic>
      <p:pic>
        <p:nvPicPr>
          <p:cNvPr id="16" name="図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15" y="2455270"/>
            <a:ext cx="384175" cy="683895"/>
          </a:xfrm>
          <a:prstGeom prst="rect">
            <a:avLst/>
          </a:prstGeom>
        </p:spPr>
      </p:pic>
      <p:pic>
        <p:nvPicPr>
          <p:cNvPr id="17" name="図 1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599" y="2459706"/>
            <a:ext cx="533400" cy="525780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434710" y="3271625"/>
            <a:ext cx="6130185" cy="8002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ja-JP" sz="1600" dirty="0"/>
              <a:t>② </a:t>
            </a:r>
            <a:r>
              <a:rPr lang="ja-JP" altLang="en-US" sz="1600" dirty="0"/>
              <a:t>　</a:t>
            </a:r>
            <a:r>
              <a:rPr lang="ja-JP" altLang="ja-JP" sz="1600" u="sng" dirty="0"/>
              <a:t>０歳</a:t>
            </a:r>
            <a:r>
              <a:rPr lang="ja-JP" altLang="en-US" sz="1600" u="sng" dirty="0"/>
              <a:t>児クラス</a:t>
            </a:r>
            <a:r>
              <a:rPr lang="ja-JP" altLang="ja-JP" sz="1400" u="sng" dirty="0"/>
              <a:t>から</a:t>
            </a:r>
            <a:r>
              <a:rPr lang="ja-JP" altLang="ja-JP" sz="1600" u="sng" dirty="0"/>
              <a:t>２歳</a:t>
            </a:r>
            <a:r>
              <a:rPr lang="ja-JP" altLang="en-US" sz="1600" u="sng" dirty="0"/>
              <a:t>児クラス</a:t>
            </a:r>
            <a:r>
              <a:rPr lang="ja-JP" altLang="ja-JP" sz="1400" u="sng" dirty="0"/>
              <a:t>まで</a:t>
            </a:r>
            <a:r>
              <a:rPr lang="ja-JP" altLang="ja-JP" sz="1200" u="sng" dirty="0"/>
              <a:t>（※２）</a:t>
            </a:r>
            <a:r>
              <a:rPr lang="ja-JP" altLang="ja-JP" sz="1400" dirty="0"/>
              <a:t>の子ども</a:t>
            </a:r>
          </a:p>
          <a:p>
            <a:r>
              <a:rPr lang="ja-JP" altLang="ja-JP" sz="1200" dirty="0"/>
              <a:t>　</a:t>
            </a:r>
            <a:r>
              <a:rPr lang="ja-JP" altLang="ja-JP" sz="900" dirty="0">
                <a:ea typeface="平成明朝" pitchFamily="17" charset="-128"/>
              </a:rPr>
              <a:t>※２　２歳</a:t>
            </a:r>
            <a:r>
              <a:rPr lang="ja-JP" altLang="en-US" sz="900" dirty="0">
                <a:ea typeface="平成明朝" pitchFamily="17" charset="-128"/>
              </a:rPr>
              <a:t>児クラス</a:t>
            </a:r>
            <a:r>
              <a:rPr lang="ja-JP" altLang="ja-JP" sz="900" dirty="0">
                <a:ea typeface="平成明朝" pitchFamily="17" charset="-128"/>
              </a:rPr>
              <a:t>の子どもが、３歳になった場合でも、</a:t>
            </a:r>
            <a:r>
              <a:rPr lang="ja-JP" altLang="en-US" sz="900" dirty="0">
                <a:ea typeface="平成明朝" pitchFamily="17" charset="-128"/>
              </a:rPr>
              <a:t>その年度内は</a:t>
            </a:r>
            <a:r>
              <a:rPr lang="ja-JP" altLang="ja-JP" sz="900" dirty="0">
                <a:ea typeface="平成明朝" pitchFamily="17" charset="-128"/>
              </a:rPr>
              <a:t>引き続き無料とします。</a:t>
            </a:r>
          </a:p>
          <a:p>
            <a:r>
              <a:rPr lang="ja-JP" altLang="en-US" sz="900" dirty="0">
                <a:ea typeface="平成明朝" pitchFamily="17" charset="-128"/>
              </a:rPr>
              <a:t>　　　　なお、年度の途中から入所した子どもで、入所の時点で満３歳となっている場合は、</a:t>
            </a:r>
            <a:endParaRPr lang="en-US" altLang="ja-JP" sz="900" dirty="0">
              <a:ea typeface="平成明朝" pitchFamily="17" charset="-128"/>
            </a:endParaRPr>
          </a:p>
          <a:p>
            <a:r>
              <a:rPr lang="ja-JP" altLang="en-US" sz="900" dirty="0">
                <a:ea typeface="平成明朝" pitchFamily="17" charset="-128"/>
              </a:rPr>
              <a:t>　　　　２歳児クラスであっても</a:t>
            </a:r>
            <a:r>
              <a:rPr lang="ja-JP" altLang="ja-JP" sz="900" dirty="0">
                <a:ea typeface="平成明朝" pitchFamily="17" charset="-128"/>
              </a:rPr>
              <a:t>対象</a:t>
            </a:r>
            <a:r>
              <a:rPr lang="ja-JP" altLang="en-US" sz="900" dirty="0">
                <a:ea typeface="平成明朝" pitchFamily="17" charset="-128"/>
              </a:rPr>
              <a:t>には</a:t>
            </a:r>
            <a:r>
              <a:rPr lang="ja-JP" altLang="ja-JP" sz="900" dirty="0">
                <a:ea typeface="平成明朝" pitchFamily="17" charset="-128"/>
              </a:rPr>
              <a:t>なりません。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5945" y="4146213"/>
            <a:ext cx="6136897" cy="1415772"/>
          </a:xfrm>
          <a:prstGeom prst="rect">
            <a:avLst/>
          </a:prstGeom>
          <a:gradFill>
            <a:gsLst>
              <a:gs pos="0">
                <a:schemeClr val="accent5">
                  <a:tint val="50000"/>
                  <a:satMod val="300000"/>
                  <a:alpha val="33000"/>
                  <a:lumMod val="14000"/>
                  <a:lumOff val="86000"/>
                </a:schemeClr>
              </a:gs>
              <a:gs pos="88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/>
              <a:t>免除申請について</a:t>
            </a:r>
            <a:endParaRPr lang="en-US" altLang="ja-JP" sz="1600" dirty="0"/>
          </a:p>
          <a:p>
            <a:r>
              <a:rPr lang="ja-JP" altLang="en-US" sz="1200" dirty="0"/>
              <a:t>①</a:t>
            </a:r>
            <a:r>
              <a:rPr lang="ja-JP" altLang="en-US" sz="1100" dirty="0">
                <a:ea typeface="平成明朝" pitchFamily="17" charset="-128"/>
              </a:rPr>
              <a:t>と</a:t>
            </a:r>
            <a:r>
              <a:rPr lang="ja-JP" altLang="en-US" sz="1200" dirty="0"/>
              <a:t>②</a:t>
            </a:r>
            <a:r>
              <a:rPr lang="ja-JP" altLang="en-US" sz="1100" dirty="0">
                <a:ea typeface="平成明朝" pitchFamily="17" charset="-128"/>
              </a:rPr>
              <a:t>の</a:t>
            </a:r>
            <a:r>
              <a:rPr lang="ja-JP" altLang="en-US" sz="1200" dirty="0"/>
              <a:t>両方</a:t>
            </a:r>
            <a:r>
              <a:rPr kumimoji="1" lang="ja-JP" altLang="en-US" sz="1100" dirty="0">
                <a:ea typeface="平成明朝" pitchFamily="17" charset="-128"/>
              </a:rPr>
              <a:t>に</a:t>
            </a:r>
            <a:r>
              <a:rPr kumimoji="1" lang="ja-JP" altLang="en-US" sz="1200" dirty="0">
                <a:ea typeface="平成明朝" pitchFamily="17" charset="-128"/>
              </a:rPr>
              <a:t>該当</a:t>
            </a:r>
            <a:r>
              <a:rPr kumimoji="1" lang="ja-JP" altLang="en-US" sz="1100" dirty="0">
                <a:ea typeface="平成明朝" pitchFamily="17" charset="-128"/>
              </a:rPr>
              <a:t>する子どもの</a:t>
            </a:r>
            <a:r>
              <a:rPr kumimoji="1" lang="ja-JP" altLang="en-US" sz="1100" dirty="0">
                <a:ea typeface="平成明朝"/>
              </a:rPr>
              <a:t>保護者</a:t>
            </a:r>
            <a:r>
              <a:rPr kumimoji="1" lang="ja-JP" altLang="en-US" sz="1100" dirty="0">
                <a:ea typeface="平成明朝" pitchFamily="17" charset="-128"/>
              </a:rPr>
              <a:t>の方は、</a:t>
            </a:r>
            <a:r>
              <a:rPr kumimoji="1" lang="ja-JP" altLang="en-US" sz="1200" dirty="0"/>
              <a:t>申請書</a:t>
            </a:r>
            <a:r>
              <a:rPr kumimoji="1" lang="ja-JP" altLang="en-US" sz="1100" dirty="0">
                <a:ea typeface="平成明朝" pitchFamily="17" charset="-128"/>
              </a:rPr>
              <a:t>を</a:t>
            </a:r>
            <a:r>
              <a:rPr kumimoji="1" lang="ja-JP" altLang="en-US" sz="1200" dirty="0"/>
              <a:t>提出</a:t>
            </a:r>
            <a:r>
              <a:rPr kumimoji="1" lang="ja-JP" altLang="en-US" sz="1100" dirty="0">
                <a:ea typeface="平成明朝" pitchFamily="17" charset="-128"/>
              </a:rPr>
              <a:t>してください</a:t>
            </a:r>
            <a:r>
              <a:rPr kumimoji="1" lang="ja-JP" altLang="en-US" sz="1100" dirty="0"/>
              <a:t>。</a:t>
            </a:r>
            <a:endParaRPr kumimoji="1" lang="en-US" altLang="ja-JP" sz="1100" dirty="0"/>
          </a:p>
          <a:p>
            <a:r>
              <a:rPr lang="en-US" altLang="ja-JP" sz="1400" b="1" u="sng" dirty="0">
                <a:highlight>
                  <a:srgbClr val="C0C0C0"/>
                </a:highlight>
              </a:rPr>
              <a:t>※</a:t>
            </a:r>
            <a:r>
              <a:rPr lang="ja-JP" altLang="en-US" sz="1400" b="1" u="sng" dirty="0">
                <a:highlight>
                  <a:srgbClr val="C0C0C0"/>
                </a:highlight>
              </a:rPr>
              <a:t>申請書がこども支援課に届いた日の翌月分から免除になります。</a:t>
            </a:r>
            <a:endParaRPr kumimoji="1" lang="en-US" altLang="ja-JP" sz="1400" b="1" u="sng" dirty="0">
              <a:highlight>
                <a:srgbClr val="C0C0C0"/>
              </a:highlight>
            </a:endParaRPr>
          </a:p>
          <a:p>
            <a:endParaRPr lang="en-US" altLang="ja-JP" sz="1200" b="1" u="sng" dirty="0"/>
          </a:p>
          <a:p>
            <a:r>
              <a:rPr kumimoji="1" lang="ja-JP" altLang="en-US" sz="1600" dirty="0"/>
              <a:t>提出先</a:t>
            </a:r>
            <a:r>
              <a:rPr lang="ja-JP" altLang="en-US" sz="1600" dirty="0"/>
              <a:t>　　</a:t>
            </a:r>
            <a:r>
              <a:rPr lang="ja-JP" altLang="ja-JP" sz="1200" b="1" dirty="0"/>
              <a:t>幸手市</a:t>
            </a:r>
            <a:r>
              <a:rPr lang="ja-JP" altLang="en-US" sz="1200" b="1" dirty="0"/>
              <a:t>内</a:t>
            </a:r>
            <a:r>
              <a:rPr lang="ja-JP" altLang="ja-JP" sz="900" dirty="0">
                <a:ea typeface="平成明朝"/>
              </a:rPr>
              <a:t>の</a:t>
            </a:r>
            <a:r>
              <a:rPr lang="ja-JP" altLang="ja-JP" sz="1050" dirty="0">
                <a:ea typeface="平成明朝"/>
              </a:rPr>
              <a:t>保育所</a:t>
            </a:r>
            <a:r>
              <a:rPr lang="ja-JP" altLang="ja-JP" sz="900" dirty="0">
                <a:ea typeface="平成明朝"/>
              </a:rPr>
              <a:t>に通っている場合</a:t>
            </a:r>
            <a:r>
              <a:rPr lang="ja-JP" altLang="en-US" sz="900" dirty="0">
                <a:ea typeface="平成明朝"/>
              </a:rPr>
              <a:t>は</a:t>
            </a:r>
            <a:r>
              <a:rPr lang="ja-JP" altLang="en-US" sz="1200" b="1" u="sng" dirty="0"/>
              <a:t>保育所</a:t>
            </a:r>
            <a:endParaRPr lang="ja-JP" altLang="ja-JP" sz="1200" b="1" u="sng" dirty="0"/>
          </a:p>
          <a:p>
            <a:pPr fontAlgn="t"/>
            <a:r>
              <a:rPr lang="ja-JP" altLang="en-US" sz="1600" b="1" dirty="0"/>
              <a:t>　　　　　</a:t>
            </a:r>
            <a:r>
              <a:rPr lang="ja-JP" altLang="en-US" sz="1200" b="1" dirty="0"/>
              <a:t>　　</a:t>
            </a:r>
            <a:r>
              <a:rPr lang="ja-JP" altLang="ja-JP" sz="1200" b="1" dirty="0"/>
              <a:t>幸手市外</a:t>
            </a:r>
            <a:r>
              <a:rPr lang="ja-JP" altLang="ja-JP" sz="900" dirty="0">
                <a:ea typeface="平成明朝"/>
              </a:rPr>
              <a:t>の</a:t>
            </a:r>
            <a:r>
              <a:rPr lang="ja-JP" altLang="ja-JP" sz="1050" dirty="0">
                <a:ea typeface="平成明朝"/>
              </a:rPr>
              <a:t>保育所</a:t>
            </a:r>
            <a:r>
              <a:rPr lang="ja-JP" altLang="ja-JP" sz="900" dirty="0">
                <a:ea typeface="平成明朝"/>
              </a:rPr>
              <a:t>に通っている場合</a:t>
            </a:r>
            <a:r>
              <a:rPr lang="ja-JP" altLang="en-US" sz="900" dirty="0">
                <a:ea typeface="平成明朝"/>
              </a:rPr>
              <a:t>は</a:t>
            </a:r>
            <a:r>
              <a:rPr lang="ja-JP" altLang="en-US" sz="1200" b="1" u="sng" dirty="0"/>
              <a:t>こども支援課窓口</a:t>
            </a:r>
            <a:r>
              <a:rPr lang="ja-JP" altLang="en-US" sz="1200" dirty="0"/>
              <a:t>　　　　　　　</a:t>
            </a:r>
            <a:endParaRPr lang="ja-JP" altLang="ja-JP" sz="1200" b="1" u="sng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15944" y="5573872"/>
            <a:ext cx="282642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/>
              <a:t>現在の制度について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8336850"/>
            <a:ext cx="424847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/>
              <a:t>お問い合わせ</a:t>
            </a:r>
            <a:endParaRPr kumimoji="1" lang="en-US" altLang="ja-JP" sz="1200" dirty="0"/>
          </a:p>
          <a:p>
            <a:r>
              <a:rPr lang="ja-JP" altLang="en-US" sz="1200" dirty="0"/>
              <a:t>こども支援課　幼稚園・保育担当　　℡</a:t>
            </a:r>
            <a:r>
              <a:rPr kumimoji="1" lang="ja-JP" altLang="en-US" sz="1200" dirty="0"/>
              <a:t>　</a:t>
            </a:r>
            <a:r>
              <a:rPr kumimoji="1" lang="en-US" altLang="ja-JP" sz="1200" dirty="0"/>
              <a:t>0480-42-8454</a:t>
            </a:r>
            <a:endParaRPr lang="en-US" altLang="ja-JP" sz="1200" dirty="0"/>
          </a:p>
          <a:p>
            <a:r>
              <a:rPr lang="ja-JP" altLang="en-US" sz="1200" dirty="0"/>
              <a:t>　　　　　　　　　 </a:t>
            </a:r>
            <a:r>
              <a:rPr lang="ja-JP" altLang="ja-JP" sz="1200" dirty="0"/>
              <a:t>子育て総合窓口</a:t>
            </a:r>
            <a:r>
              <a:rPr lang="ja-JP" altLang="en-US" sz="1200" dirty="0"/>
              <a:t>　　　℡　</a:t>
            </a:r>
            <a:r>
              <a:rPr lang="en-US" altLang="ja-JP" sz="1200" dirty="0"/>
              <a:t>0480-42-8457</a:t>
            </a:r>
            <a:endParaRPr lang="ja-JP" altLang="ja-JP" sz="1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4929" y="7873254"/>
            <a:ext cx="6118931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ja-JP" sz="900" dirty="0">
                <a:solidFill>
                  <a:schemeClr val="tx1"/>
                </a:solidFill>
                <a:ea typeface="平成明朝" pitchFamily="17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ea typeface="平成明朝" pitchFamily="17" charset="-128"/>
              </a:rPr>
              <a:t>３　保育所等・・・認可保育所、幼稚園、認定こども園のほか、</a:t>
            </a:r>
            <a:endParaRPr lang="en-US" altLang="ja-JP" sz="900" dirty="0">
              <a:solidFill>
                <a:schemeClr val="tx1"/>
              </a:solidFill>
              <a:ea typeface="平成明朝" pitchFamily="17" charset="-128"/>
            </a:endParaRPr>
          </a:p>
          <a:p>
            <a:pPr lvl="0">
              <a:defRPr/>
            </a:pPr>
            <a:r>
              <a:rPr lang="ja-JP" altLang="en-US" sz="900" dirty="0">
                <a:solidFill>
                  <a:schemeClr val="tx1"/>
                </a:solidFill>
                <a:ea typeface="平成明朝" pitchFamily="17" charset="-128"/>
              </a:rPr>
              <a:t>　　　　　　　　　　障害児通所支援などの障害福祉サービス利用も含む。</a:t>
            </a: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904627"/>
              </p:ext>
            </p:extLst>
          </p:nvPr>
        </p:nvGraphicFramePr>
        <p:xfrm>
          <a:off x="415944" y="5881649"/>
          <a:ext cx="6136897" cy="19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0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7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現在の制度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追加する制度</a:t>
                      </a:r>
                    </a:p>
                  </a:txBody>
                  <a:tcPr marL="68580" marR="68580"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対象世帯</a:t>
                      </a:r>
                    </a:p>
                  </a:txBody>
                  <a:tcPr marL="68580" marR="6858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小学校就学前までの子どもが２人以上いる世帯で、</a:t>
                      </a:r>
                      <a:r>
                        <a:rPr kumimoji="1" lang="ja-JP" altLang="en-US" sz="1100" u="sng" dirty="0"/>
                        <a:t>保育所等</a:t>
                      </a:r>
                      <a:r>
                        <a:rPr kumimoji="1" lang="en-US" altLang="ja-JP" sz="900" u="sng" dirty="0"/>
                        <a:t>※</a:t>
                      </a:r>
                      <a:r>
                        <a:rPr kumimoji="1" lang="ja-JP" altLang="en-US" sz="900" u="sng" dirty="0"/>
                        <a:t>１</a:t>
                      </a:r>
                      <a:r>
                        <a:rPr kumimoji="1" lang="ja-JP" altLang="en-US" sz="1100" u="sng" dirty="0"/>
                        <a:t>を同時に利用</a:t>
                      </a:r>
                      <a:r>
                        <a:rPr kumimoji="1" lang="ja-JP" altLang="en-US" sz="1100" dirty="0"/>
                        <a:t>している世帯</a:t>
                      </a:r>
                      <a:endParaRPr kumimoji="1" lang="en-US" altLang="ja-JP" sz="1100" dirty="0"/>
                    </a:p>
                    <a:p>
                      <a:endParaRPr kumimoji="1" lang="en-US" altLang="ja-JP" sz="1100" dirty="0"/>
                    </a:p>
                    <a:p>
                      <a:endParaRPr kumimoji="1" lang="en-US" altLang="ja-JP" sz="11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>
                          <a:ea typeface="平成明朝"/>
                        </a:rPr>
                        <a:t>※</a:t>
                      </a:r>
                      <a:r>
                        <a:rPr kumimoji="1" lang="ja-JP" altLang="en-US" sz="900" dirty="0">
                          <a:ea typeface="平成明朝"/>
                        </a:rPr>
                        <a:t>１　保育所等・・・認可保育所、幼稚園、認定こども園のほか、障害児通所支援などの障害福祉サービス利用も含む。</a:t>
                      </a:r>
                    </a:p>
                  </a:txBody>
                  <a:tcPr marL="68580" marR="6858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子どもが３人以上いる世帯で、</a:t>
                      </a:r>
                      <a:r>
                        <a:rPr kumimoji="1" lang="ja-JP" altLang="en-US" sz="1100" u="sng" dirty="0"/>
                        <a:t>第３子以降が保育所や認定こども園、小規模保育など</a:t>
                      </a:r>
                      <a:r>
                        <a:rPr kumimoji="1" lang="ja-JP" altLang="en-US" sz="1100" dirty="0"/>
                        <a:t>を利用している世帯。</a:t>
                      </a:r>
                      <a:endParaRPr kumimoji="1" lang="en-US" altLang="ja-JP" sz="1100" dirty="0"/>
                    </a:p>
                    <a:p>
                      <a:endParaRPr kumimoji="1" lang="en-US" altLang="ja-JP" sz="1100" dirty="0"/>
                    </a:p>
                    <a:p>
                      <a:r>
                        <a:rPr kumimoji="1" lang="ja-JP" altLang="en-US" sz="900" dirty="0">
                          <a:ea typeface="平成明朝"/>
                        </a:rPr>
                        <a:t>（０～２歳児のみ対象）</a:t>
                      </a:r>
                      <a:endParaRPr kumimoji="1" lang="en-US" altLang="ja-JP" sz="900" dirty="0">
                        <a:ea typeface="平成明朝"/>
                      </a:endParaRPr>
                    </a:p>
                  </a:txBody>
                  <a:tcPr marL="68580" marR="6858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軽減割合</a:t>
                      </a:r>
                    </a:p>
                  </a:txBody>
                  <a:tcPr marL="68580" marR="68580" marT="60960" marB="6096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第２子　半額、第３子以降　無料</a:t>
                      </a:r>
                    </a:p>
                  </a:txBody>
                  <a:tcPr marL="68580" marR="68580" marT="60960" marB="6096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第３子以降　無料</a:t>
                      </a:r>
                    </a:p>
                  </a:txBody>
                  <a:tcPr marL="68580" marR="68580" marT="60960" marB="6096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5" name="図 14">
            <a:extLst>
              <a:ext uri="{FF2B5EF4-FFF2-40B4-BE49-F238E27FC236}">
                <a16:creationId xmlns:a16="http://schemas.microsoft.com/office/drawing/2014/main" id="{AA0CB185-0ECE-4A08-A091-BABEB7BA17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7297877"/>
            <a:ext cx="2336459" cy="165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6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156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平成明朝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satoru yamamoto</dc:creator>
  <cp:lastModifiedBy>佐々木　千晶</cp:lastModifiedBy>
  <cp:revision>78</cp:revision>
  <cp:lastPrinted>2020-09-15T02:57:17Z</cp:lastPrinted>
  <dcterms:created xsi:type="dcterms:W3CDTF">2015-02-19T21:03:44Z</dcterms:created>
  <dcterms:modified xsi:type="dcterms:W3CDTF">2022-04-14T01:48:41Z</dcterms:modified>
</cp:coreProperties>
</file>