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</p:sldIdLst>
  <p:sldSz cx="9906000" cy="6858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中間スタイル 4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90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9235-85D4-44E6-BF18-A3670DA18E54}" type="datetimeFigureOut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17F3-42F5-4246-9E6C-3A52C5BE8C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1544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9235-85D4-44E6-BF18-A3670DA18E54}" type="datetimeFigureOut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17F3-42F5-4246-9E6C-3A52C5BE8C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3412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9235-85D4-44E6-BF18-A3670DA18E54}" type="datetimeFigureOut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17F3-42F5-4246-9E6C-3A52C5BE8C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2882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9235-85D4-44E6-BF18-A3670DA18E54}" type="datetimeFigureOut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17F3-42F5-4246-9E6C-3A52C5BE8C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9280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9235-85D4-44E6-BF18-A3670DA18E54}" type="datetimeFigureOut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17F3-42F5-4246-9E6C-3A52C5BE8C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0964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9235-85D4-44E6-BF18-A3670DA18E54}" type="datetimeFigureOut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17F3-42F5-4246-9E6C-3A52C5BE8C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9384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9235-85D4-44E6-BF18-A3670DA18E54}" type="datetimeFigureOut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17F3-42F5-4246-9E6C-3A52C5BE8C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677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9235-85D4-44E6-BF18-A3670DA18E54}" type="datetimeFigureOut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17F3-42F5-4246-9E6C-3A52C5BE8C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1756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9235-85D4-44E6-BF18-A3670DA18E54}" type="datetimeFigureOut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17F3-42F5-4246-9E6C-3A52C5BE8C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2218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9235-85D4-44E6-BF18-A3670DA18E54}" type="datetimeFigureOut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17F3-42F5-4246-9E6C-3A52C5BE8C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826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9235-85D4-44E6-BF18-A3670DA18E54}" type="datetimeFigureOut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17F3-42F5-4246-9E6C-3A52C5BE8C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7339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99235-85D4-44E6-BF18-A3670DA18E54}" type="datetimeFigureOut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617F3-42F5-4246-9E6C-3A52C5BE8C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988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D07C97E2-3A9B-AE0E-7C4E-08CE2D53D94D}"/>
              </a:ext>
            </a:extLst>
          </p:cNvPr>
          <p:cNvSpPr/>
          <p:nvPr/>
        </p:nvSpPr>
        <p:spPr>
          <a:xfrm>
            <a:off x="5460267" y="3518715"/>
            <a:ext cx="4372421" cy="29510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C1350B2-F37E-45BF-9222-0EA4C3D287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4278" y="239919"/>
            <a:ext cx="4105032" cy="622293"/>
          </a:xfrm>
        </p:spPr>
        <p:txBody>
          <a:bodyPr>
            <a:noAutofit/>
          </a:bodyPr>
          <a:lstStyle/>
          <a:p>
            <a:r>
              <a:rPr lang="ja-JP" altLang="en-US" sz="1625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幸手市子育て支援センター</a:t>
            </a:r>
            <a:br>
              <a:rPr lang="en-US" altLang="ja-JP" sz="1625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1625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５月　行事予定表</a:t>
            </a: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AE84FF56-90D6-41A6-8DD2-01C993E35CAB}"/>
              </a:ext>
            </a:extLst>
          </p:cNvPr>
          <p:cNvSpPr txBox="1">
            <a:spLocks/>
          </p:cNvSpPr>
          <p:nvPr/>
        </p:nvSpPr>
        <p:spPr>
          <a:xfrm>
            <a:off x="5510020" y="182122"/>
            <a:ext cx="3983935" cy="592521"/>
          </a:xfrm>
          <a:prstGeom prst="rect">
            <a:avLst/>
          </a:prstGeom>
        </p:spPr>
        <p:txBody>
          <a:bodyPr vert="horz" lIns="74295" tIns="37148" rIns="74295" bIns="3714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幸手市子育て支援センターだより　２０２６．５月号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こども支援課　℡４２－８４５４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dirty="0">
                <a:latin typeface="ＤＦＧPOP1体W9" panose="040B0900000000000000" pitchFamily="50" charset="-128"/>
                <a:ea typeface="ＤＦＧPOP1体W9" panose="040B0900000000000000" pitchFamily="50" charset="-128"/>
              </a:rPr>
              <a:t>ご利用案内</a:t>
            </a:r>
          </a:p>
        </p:txBody>
      </p:sp>
      <p:sp>
        <p:nvSpPr>
          <p:cNvPr id="9" name="テキスト ボックス 30">
            <a:extLst>
              <a:ext uri="{FF2B5EF4-FFF2-40B4-BE49-F238E27FC236}">
                <a16:creationId xmlns:a16="http://schemas.microsoft.com/office/drawing/2014/main" id="{0CD44AF5-B715-4F35-A6E9-6C931E05597B}"/>
              </a:ext>
            </a:extLst>
          </p:cNvPr>
          <p:cNvSpPr txBox="1"/>
          <p:nvPr/>
        </p:nvSpPr>
        <p:spPr>
          <a:xfrm>
            <a:off x="7367589" y="5139333"/>
            <a:ext cx="736501" cy="118666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ja-JP" sz="569" b="1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テキスト ボックス 59">
            <a:extLst>
              <a:ext uri="{FF2B5EF4-FFF2-40B4-BE49-F238E27FC236}">
                <a16:creationId xmlns:a16="http://schemas.microsoft.com/office/drawing/2014/main" id="{31046D18-7C23-4422-948A-18B83ED8C81B}"/>
              </a:ext>
            </a:extLst>
          </p:cNvPr>
          <p:cNvSpPr txBox="1"/>
          <p:nvPr/>
        </p:nvSpPr>
        <p:spPr>
          <a:xfrm>
            <a:off x="5085855" y="7475836"/>
            <a:ext cx="666849" cy="42951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731" b="1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テキスト ボックス 29">
            <a:extLst>
              <a:ext uri="{FF2B5EF4-FFF2-40B4-BE49-F238E27FC236}">
                <a16:creationId xmlns:a16="http://schemas.microsoft.com/office/drawing/2014/main" id="{A2C2A498-A988-47BE-B663-F1BA789D5783}"/>
              </a:ext>
            </a:extLst>
          </p:cNvPr>
          <p:cNvSpPr txBox="1"/>
          <p:nvPr/>
        </p:nvSpPr>
        <p:spPr>
          <a:xfrm>
            <a:off x="7367589" y="5807472"/>
            <a:ext cx="736501" cy="118666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ja-JP" sz="569" b="1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2" name="テキスト ボックス 31">
            <a:extLst>
              <a:ext uri="{FF2B5EF4-FFF2-40B4-BE49-F238E27FC236}">
                <a16:creationId xmlns:a16="http://schemas.microsoft.com/office/drawing/2014/main" id="{9BE3A99E-20DA-4851-B083-D5ADC3DD6342}"/>
              </a:ext>
            </a:extLst>
          </p:cNvPr>
          <p:cNvSpPr txBox="1"/>
          <p:nvPr/>
        </p:nvSpPr>
        <p:spPr>
          <a:xfrm>
            <a:off x="7367589" y="5139333"/>
            <a:ext cx="736501" cy="118666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ja-JP" sz="569" b="1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3B697F90-46E8-4AEE-B0F8-B727F35AB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7175" y="4834931"/>
            <a:ext cx="7739" cy="7739"/>
          </a:xfrm>
          <a:prstGeom prst="rect">
            <a:avLst/>
          </a:prstGeom>
        </p:spPr>
      </p:pic>
      <p:sp>
        <p:nvSpPr>
          <p:cNvPr id="15" name="テキスト ボックス 17">
            <a:extLst>
              <a:ext uri="{FF2B5EF4-FFF2-40B4-BE49-F238E27FC236}">
                <a16:creationId xmlns:a16="http://schemas.microsoft.com/office/drawing/2014/main" id="{88CA5013-9D19-416E-B24F-42E175D0C789}"/>
              </a:ext>
            </a:extLst>
          </p:cNvPr>
          <p:cNvSpPr txBox="1"/>
          <p:nvPr/>
        </p:nvSpPr>
        <p:spPr>
          <a:xfrm>
            <a:off x="3094763" y="5325689"/>
            <a:ext cx="762298" cy="3869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731" b="1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8" name="テキスト ボックス 16">
            <a:extLst>
              <a:ext uri="{FF2B5EF4-FFF2-40B4-BE49-F238E27FC236}">
                <a16:creationId xmlns:a16="http://schemas.microsoft.com/office/drawing/2014/main" id="{AB3884FB-3A53-4239-8267-8CA579F4F951}"/>
              </a:ext>
            </a:extLst>
          </p:cNvPr>
          <p:cNvSpPr txBox="1"/>
          <p:nvPr/>
        </p:nvSpPr>
        <p:spPr>
          <a:xfrm>
            <a:off x="5432881" y="3886866"/>
            <a:ext cx="831950" cy="118666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ja-JP" sz="569" b="1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0" name="テキスト ボックス 19">
            <a:extLst>
              <a:ext uri="{FF2B5EF4-FFF2-40B4-BE49-F238E27FC236}">
                <a16:creationId xmlns:a16="http://schemas.microsoft.com/office/drawing/2014/main" id="{F2C3F062-649C-47FF-9C19-D944B9E1B5B2}"/>
              </a:ext>
            </a:extLst>
          </p:cNvPr>
          <p:cNvSpPr txBox="1"/>
          <p:nvPr/>
        </p:nvSpPr>
        <p:spPr>
          <a:xfrm>
            <a:off x="5432881" y="3886866"/>
            <a:ext cx="831950" cy="118666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ja-JP" sz="569" b="1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A12F7517-3166-42EE-968A-D6AC2D9B0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2468" y="3659855"/>
            <a:ext cx="7739" cy="7739"/>
          </a:xfrm>
          <a:prstGeom prst="rect">
            <a:avLst/>
          </a:prstGeom>
        </p:spPr>
      </p:pic>
      <p:sp>
        <p:nvSpPr>
          <p:cNvPr id="38" name="テキスト ボックス 17">
            <a:extLst>
              <a:ext uri="{FF2B5EF4-FFF2-40B4-BE49-F238E27FC236}">
                <a16:creationId xmlns:a16="http://schemas.microsoft.com/office/drawing/2014/main" id="{88CA5013-9D19-416E-B24F-42E175D0C789}"/>
              </a:ext>
            </a:extLst>
          </p:cNvPr>
          <p:cNvSpPr txBox="1"/>
          <p:nvPr/>
        </p:nvSpPr>
        <p:spPr>
          <a:xfrm>
            <a:off x="2934096" y="5132790"/>
            <a:ext cx="762298" cy="3869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731" b="1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40" name="図 39">
            <a:extLst>
              <a:ext uri="{FF2B5EF4-FFF2-40B4-BE49-F238E27FC236}">
                <a16:creationId xmlns:a16="http://schemas.microsoft.com/office/drawing/2014/main" id="{A12F7517-3166-42EE-968A-D6AC2D9B0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4674" y="3341197"/>
            <a:ext cx="7739" cy="7739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351FBF8E-CE4E-4F4E-89A0-C28FE764CB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07" y="73657"/>
            <a:ext cx="500725" cy="763469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407F7D59-768C-4F3D-8B1E-BE1D997E4B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061" y="73657"/>
            <a:ext cx="493015" cy="763469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39AF8558-09D0-4142-A0C6-163732B30F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595" y="3030565"/>
            <a:ext cx="4238757" cy="339046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4FC69864-9C53-40C1-8D84-2844B623B7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595" y="703873"/>
            <a:ext cx="4009327" cy="339046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625424D-763E-4E54-83AF-741E51837CDE}"/>
              </a:ext>
            </a:extLst>
          </p:cNvPr>
          <p:cNvSpPr txBox="1"/>
          <p:nvPr/>
        </p:nvSpPr>
        <p:spPr>
          <a:xfrm>
            <a:off x="554417" y="5053915"/>
            <a:ext cx="40424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イベントについては諸事情により、中止または延期になることもありますのでご了承ください。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AF4E8EE-CF11-418B-8B3D-4BF021BFE7EF}"/>
              </a:ext>
            </a:extLst>
          </p:cNvPr>
          <p:cNvSpPr txBox="1"/>
          <p:nvPr/>
        </p:nvSpPr>
        <p:spPr>
          <a:xfrm>
            <a:off x="846528" y="5997028"/>
            <a:ext cx="3692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支援センターでは、乳幼児と保護者のための、</a:t>
            </a:r>
            <a:endParaRPr kumimoji="1"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子育てサークルをつくるお手伝いをします。</a:t>
            </a:r>
            <a:endParaRPr kumimoji="1"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プレイルームの職員までお声がけください。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8790FEA-96E4-0116-FC6F-23FF41B59839}"/>
              </a:ext>
            </a:extLst>
          </p:cNvPr>
          <p:cNvSpPr txBox="1"/>
          <p:nvPr/>
        </p:nvSpPr>
        <p:spPr>
          <a:xfrm>
            <a:off x="5460268" y="1003356"/>
            <a:ext cx="4413410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幸手市子育て支援センターは、小学校入学前の乳幼児のいる　　ご家族が気軽に遊びに来ることができるところです。　　　　　　　　　◎生後２か月までは、感染予防のためご利用をお控えください。</a:t>
            </a:r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◎小学生以上のきょうだいの利用はご遠慮ください。</a:t>
            </a:r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開館時間　　　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９：００～１２：００（午前）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１３：００～１６：００（午後）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・利用は、１日１回、午前または午後の枠になります。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・安全性を考慮し、保育士が不在の平日１２時～１３時、　　　　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土・日・祝日のご利用はできません。　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endParaRPr kumimoji="1" lang="ja-JP" altLang="en-US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908BE52-2A5E-8BC9-E6E7-A06A87471033}"/>
              </a:ext>
            </a:extLst>
          </p:cNvPr>
          <p:cNvSpPr txBox="1"/>
          <p:nvPr/>
        </p:nvSpPr>
        <p:spPr>
          <a:xfrm>
            <a:off x="5444584" y="3705630"/>
            <a:ext cx="45470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プレイルームのお約束</a:t>
            </a:r>
            <a:endParaRPr kumimoji="1" lang="en-US" altLang="ja-JP" sz="15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kumimoji="1" lang="ja-JP" altLang="en-US" sz="11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楽しく安全に過ごせるようお子様から目を離さないよう</a:t>
            </a:r>
            <a:endParaRPr kumimoji="1" lang="en-US" altLang="ja-JP" sz="11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お願いいたします。</a:t>
            </a:r>
            <a:endParaRPr kumimoji="1" lang="en-US" altLang="ja-JP" sz="11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・すべり台から飛びおりたり、走らないようにしましょう。</a:t>
            </a:r>
            <a:endParaRPr kumimoji="1" lang="en-US" altLang="ja-JP" sz="11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・おもちゃは大事に使いましょう。</a:t>
            </a:r>
            <a:endParaRPr kumimoji="1" lang="en-US" altLang="ja-JP" sz="11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・遊んだ後は親子で一緒におもちゃを片付けましょう。</a:t>
            </a:r>
            <a:endParaRPr kumimoji="1" lang="en-US" altLang="ja-JP" sz="11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・お手洗いに行くときなど、お子様から目を離すときは、　　　　　　　　</a:t>
            </a:r>
            <a:endParaRPr kumimoji="1" lang="en-US" altLang="ja-JP" sz="11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スタッフにお伝えください。</a:t>
            </a:r>
            <a:endParaRPr kumimoji="1" lang="en-US" altLang="ja-JP" sz="11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11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✩安全に、心地よく楽しく過ごしていただけるプレイルームを</a:t>
            </a:r>
            <a:endParaRPr kumimoji="1" lang="en-US" altLang="ja-JP" sz="11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スタッフ一同目指しています。</a:t>
            </a:r>
            <a:endParaRPr kumimoji="1" lang="en-US" altLang="ja-JP" sz="11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皆さまのご理解ご協力のほどよろしくお願いいたします。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1E7ABD3-E94B-21D1-A346-0AD09CA66E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249" y="912563"/>
            <a:ext cx="4887110" cy="418079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6819C3A-B25F-4E44-6A5E-89441EC78E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37" y="5515966"/>
            <a:ext cx="1837990" cy="46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731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9CF78364-3A6B-4E30-AA30-F1715D8C2A7C}"/>
              </a:ext>
            </a:extLst>
          </p:cNvPr>
          <p:cNvSpPr/>
          <p:nvPr/>
        </p:nvSpPr>
        <p:spPr>
          <a:xfrm>
            <a:off x="178066" y="752109"/>
            <a:ext cx="4469136" cy="10695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7A4D08A5-4568-4980-94FE-958E1609C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862" y="-53503"/>
            <a:ext cx="7722860" cy="717568"/>
          </a:xfrm>
        </p:spPr>
        <p:txBody>
          <a:bodyPr>
            <a:noAutofit/>
          </a:bodyPr>
          <a:lstStyle/>
          <a:p>
            <a:br>
              <a:rPr lang="en-US" altLang="ja-JP" sz="2600" b="1" dirty="0">
                <a:ln w="12700">
                  <a:noFill/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ＤＦＧ細丸ゴシック体" panose="020F0300000000000000" pitchFamily="50" charset="-128"/>
                <a:ea typeface="ＤＦＧ細丸ゴシック体" panose="020F0300000000000000" pitchFamily="50" charset="-128"/>
              </a:rPr>
            </a:br>
            <a:r>
              <a:rPr lang="ja-JP" altLang="en-US" sz="2600" dirty="0">
                <a:ln w="12700">
                  <a:noFill/>
                  <a:prstDash val="solid"/>
                </a:ln>
                <a:solidFill>
                  <a:srgbClr val="00B05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令和８年度　</a:t>
            </a:r>
            <a:r>
              <a:rPr kumimoji="0" lang="ja-JP" altLang="en-US" sz="2600" kern="0" dirty="0">
                <a:ln w="12700">
                  <a:noFill/>
                  <a:prstDash val="solid"/>
                </a:ln>
                <a:solidFill>
                  <a:srgbClr val="00B05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幸手市</a:t>
            </a:r>
            <a:r>
              <a:rPr lang="ja-JP" altLang="en-US" sz="2600" dirty="0">
                <a:ln w="12700">
                  <a:noFill/>
                  <a:prstDash val="solid"/>
                </a:ln>
                <a:solidFill>
                  <a:srgbClr val="00B05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子育て支援センター事業案内</a:t>
            </a:r>
            <a:br>
              <a:rPr lang="ja-JP" altLang="en-US" sz="2400" dirty="0">
                <a:ln w="12700">
                  <a:noFill/>
                  <a:prstDash val="solid"/>
                </a:ln>
                <a:solidFill>
                  <a:srgbClr val="00B05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endParaRPr lang="ja-JP" altLang="en-US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DFE0FCE-A9DF-442E-9AAE-BA3BE3252493}"/>
              </a:ext>
            </a:extLst>
          </p:cNvPr>
          <p:cNvSpPr txBox="1"/>
          <p:nvPr/>
        </p:nvSpPr>
        <p:spPr>
          <a:xfrm>
            <a:off x="424955" y="797806"/>
            <a:ext cx="37406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身体計測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（毎月　２回）</a:t>
            </a:r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　き　　５月７日（木）、８日（金）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　間　　随時行っています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内　容　　親子で身長、体重の計測ができます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カードに手形、足形がとれます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6A56F39-E6F0-473D-A097-461DA2FC0810}"/>
              </a:ext>
            </a:extLst>
          </p:cNvPr>
          <p:cNvSpPr txBox="1"/>
          <p:nvPr/>
        </p:nvSpPr>
        <p:spPr>
          <a:xfrm>
            <a:off x="318269" y="3207312"/>
            <a:ext cx="40145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親子リトミック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（毎月　第３水曜日）</a:t>
            </a:r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　き　　５月２０日（水）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　間　　午前１０時３０分～午前１１時００分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内　容　　山本晶子氏による親子でリズム遊びや、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簡単な楽器遊び等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8CAE105-8838-4E20-87BD-72FBD28476A9}"/>
              </a:ext>
            </a:extLst>
          </p:cNvPr>
          <p:cNvSpPr txBox="1"/>
          <p:nvPr/>
        </p:nvSpPr>
        <p:spPr>
          <a:xfrm>
            <a:off x="424955" y="5488964"/>
            <a:ext cx="36474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ほっこり絵本じかん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（奇数月）</a:t>
            </a:r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　き　　５月２９日（金）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　間　　午前１０時３０分～午前１１時００分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内　容　　嶺井久恵氏（みねいちゃん）による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絵本の読み聞かせ・絵本の紹介　　　　　　　　　　　　　　　　　　　　　　　　　　　　　　　　　　　　　　　　　　　　　　　　　　　　　　　　　　　　　　　　　　　　　　　　　　　　　　　　</a:t>
            </a: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52054319-33FE-4FDA-BE38-8AD871CE1A16}"/>
              </a:ext>
            </a:extLst>
          </p:cNvPr>
          <p:cNvSpPr/>
          <p:nvPr/>
        </p:nvSpPr>
        <p:spPr>
          <a:xfrm>
            <a:off x="161421" y="3112932"/>
            <a:ext cx="4502426" cy="111124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BB404837-3D2A-43DB-9B45-709BBDEBA0FD}"/>
              </a:ext>
            </a:extLst>
          </p:cNvPr>
          <p:cNvSpPr txBox="1"/>
          <p:nvPr/>
        </p:nvSpPr>
        <p:spPr>
          <a:xfrm>
            <a:off x="6404270" y="5927785"/>
            <a:ext cx="2250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幸手市こどもちゃん</a:t>
            </a:r>
            <a:r>
              <a:rPr lang="ja-JP" altLang="en-US" sz="10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ねるの</a:t>
            </a:r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中で、親子ひろばの製作動画を配信します。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チャンネル登録よろしくおねがいします。</a:t>
            </a:r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58B9BB99-E06F-4A46-906D-E57236CC8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0948" y="5836681"/>
            <a:ext cx="969348" cy="890093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27A4E843-8234-4DBE-9262-9031AA4A2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530" y="5748091"/>
            <a:ext cx="736501" cy="936539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805FCEF-CF3F-426F-A03D-24A58F211E46}"/>
              </a:ext>
            </a:extLst>
          </p:cNvPr>
          <p:cNvSpPr txBox="1"/>
          <p:nvPr/>
        </p:nvSpPr>
        <p:spPr>
          <a:xfrm>
            <a:off x="1509947" y="4378610"/>
            <a:ext cx="3541799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親子ひろば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（月２回）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　き　　５月２５日（月）、２６日（火）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　間　　午前中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内　容　　親子で楽しめる製作や遊び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C9A2936-B4EA-456F-8A78-C35AB56215A9}"/>
              </a:ext>
            </a:extLst>
          </p:cNvPr>
          <p:cNvSpPr txBox="1"/>
          <p:nvPr/>
        </p:nvSpPr>
        <p:spPr>
          <a:xfrm>
            <a:off x="1509947" y="2044087"/>
            <a:ext cx="4128583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おはなしひろば</a:t>
            </a:r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（奇数月　火曜日）</a:t>
            </a:r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　き　　５月１９日（火）</a:t>
            </a:r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　間　　午前１０時３０分～午前１１時００分</a:t>
            </a:r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内　容　　ボランティアによる絵本の読み聞かせ</a:t>
            </a:r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AB4DE486-2473-4D9E-A473-6761F3D76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435" y="789647"/>
            <a:ext cx="1013447" cy="976444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940A599-05FD-4B21-BE4F-4B04A8006EDB}"/>
              </a:ext>
            </a:extLst>
          </p:cNvPr>
          <p:cNvSpPr txBox="1"/>
          <p:nvPr/>
        </p:nvSpPr>
        <p:spPr>
          <a:xfrm>
            <a:off x="5696025" y="3641442"/>
            <a:ext cx="440033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助産師のおうち　</a:t>
            </a:r>
            <a:endParaRPr kumimoji="1"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endParaRPr kumimoji="1" lang="en-US" altLang="ja-JP" sz="1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ご予約は</a:t>
            </a:r>
            <a:r>
              <a:rPr kumimoji="1" lang="ja-JP" altLang="en-US" sz="1100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こども家庭センター（</a:t>
            </a:r>
            <a:r>
              <a:rPr kumimoji="1" lang="en-US" altLang="ja-JP" sz="1100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42-8457</a:t>
            </a:r>
            <a:r>
              <a:rPr kumimoji="1" lang="ja-JP" altLang="en-US" sz="1100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まで</a:t>
            </a:r>
            <a:endParaRPr kumimoji="1" lang="en-US" altLang="ja-JP" sz="11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05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</a:t>
            </a:r>
            <a:r>
              <a:rPr kumimoji="1"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たまごくらす</a:t>
            </a:r>
            <a:r>
              <a:rPr kumimoji="1" lang="ja-JP" altLang="en-US" sz="105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妊婦とその家族　</a:t>
            </a:r>
            <a:endParaRPr kumimoji="1" lang="en-US" altLang="ja-JP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５月　２日（土）午前１０時００分～１２時００分</a:t>
            </a:r>
            <a:endParaRPr kumimoji="1" lang="en-US" altLang="ja-JP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場所：第一会議室</a:t>
            </a:r>
            <a:endParaRPr kumimoji="1" lang="en-US" altLang="ja-JP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05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</a:t>
            </a:r>
            <a:r>
              <a:rPr kumimoji="1"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ぴよぴよくらす</a:t>
            </a:r>
            <a:r>
              <a:rPr kumimoji="1"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２～５か月児　　</a:t>
            </a:r>
            <a:endParaRPr kumimoji="1" lang="en-US" altLang="ja-JP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５月２２日（金）午前１０時００分～１２時００分</a:t>
            </a:r>
            <a:endParaRPr kumimoji="1" lang="en-US" altLang="ja-JP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場所：こども訓練室１</a:t>
            </a:r>
            <a:endParaRPr kumimoji="1" lang="en-US" altLang="ja-JP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　　　</a:t>
            </a:r>
            <a:endParaRPr kumimoji="1" lang="ja-JP" altLang="en-US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4" name="フローチャート: 端子 23">
            <a:extLst>
              <a:ext uri="{FF2B5EF4-FFF2-40B4-BE49-F238E27FC236}">
                <a16:creationId xmlns:a16="http://schemas.microsoft.com/office/drawing/2014/main" id="{5FD3C261-A118-4133-AACD-46E3E768F6EC}"/>
              </a:ext>
            </a:extLst>
          </p:cNvPr>
          <p:cNvSpPr/>
          <p:nvPr/>
        </p:nvSpPr>
        <p:spPr>
          <a:xfrm>
            <a:off x="8168012" y="3820789"/>
            <a:ext cx="1225871" cy="227905"/>
          </a:xfrm>
          <a:prstGeom prst="flowChartTermina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原則予約制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085413C-F393-FEEF-17B2-12DA0C53959C}"/>
              </a:ext>
            </a:extLst>
          </p:cNvPr>
          <p:cNvSpPr txBox="1"/>
          <p:nvPr/>
        </p:nvSpPr>
        <p:spPr>
          <a:xfrm>
            <a:off x="5814961" y="1118406"/>
            <a:ext cx="4120749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講座　ベリーダンスエクササイズ</a:t>
            </a:r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と　き　６月２日（火）</a:t>
            </a:r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時　間　午前１０時００分～１１時００分</a:t>
            </a:r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場　所   ウェルス幸手　こども訓練室１</a:t>
            </a:r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講　師　仲澤ひとみ氏（ｈｉｔｏ）</a:t>
            </a:r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対　象　未就学児の親</a:t>
            </a:r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定   員   ７組（託児：７組まで）</a:t>
            </a:r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申込み　５月１１日（月）から </a:t>
            </a:r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</a:t>
            </a:r>
            <a:r>
              <a:rPr kumimoji="1"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受付時間　午前９時００分から午後４時００分</a:t>
            </a:r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（正午～午後１時を除く）　                                           　　</a:t>
            </a:r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こども支援課またはプレイルームまで</a:t>
            </a:r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 　　</a:t>
            </a:r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A4555DF-BFDF-A405-15F6-028C8A9D0EA7}"/>
              </a:ext>
            </a:extLst>
          </p:cNvPr>
          <p:cNvSpPr txBox="1"/>
          <p:nvPr/>
        </p:nvSpPr>
        <p:spPr>
          <a:xfrm>
            <a:off x="5814961" y="725701"/>
            <a:ext cx="3997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５月申込み開始の講座のお知らせ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4BD8FB96-9DF7-F7E4-6703-D19FCC78DB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55" y="1955369"/>
            <a:ext cx="908561" cy="908561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B33C9058-5E04-6260-24AC-2EBAB94A98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074" y="5447455"/>
            <a:ext cx="1098683" cy="1098683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A8EBFF9B-723F-3718-4C25-5634836490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961" y="3285836"/>
            <a:ext cx="6336805" cy="252985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5649E06E-42A7-F9A7-24F1-38934538B2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73" y="4446638"/>
            <a:ext cx="880443" cy="834902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A82C9F6C-63FC-7AE9-723F-D1B49730DC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435" y="3208035"/>
            <a:ext cx="1013978" cy="103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491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4570</TotalTime>
  <Words>666</Words>
  <Application>Microsoft Office PowerPoint</Application>
  <PresentationFormat>A4 210 x 297 mm</PresentationFormat>
  <Paragraphs>84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BIZ UDPゴシック</vt:lpstr>
      <vt:lpstr>ＤＦＧPOP1体W9</vt:lpstr>
      <vt:lpstr>ＤＦＧ細丸ゴシック体</vt:lpstr>
      <vt:lpstr>HG丸ｺﾞｼｯｸM-PRO</vt:lpstr>
      <vt:lpstr>Arial</vt:lpstr>
      <vt:lpstr>Calibri</vt:lpstr>
      <vt:lpstr>Calibri Light</vt:lpstr>
      <vt:lpstr>Office テーマ</vt:lpstr>
      <vt:lpstr>幸手市子育て支援センター ５月　行事予定表</vt:lpstr>
      <vt:lpstr> 令和８年度　幸手市子育て支援センター事業案内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幸手市子育て支援センター １０月行事予定表</dc:title>
  <dc:creator>金澤 沙織</dc:creator>
  <cp:lastModifiedBy>金澤 沙織</cp:lastModifiedBy>
  <cp:revision>330</cp:revision>
  <cp:lastPrinted>2026-03-27T07:40:47Z</cp:lastPrinted>
  <dcterms:created xsi:type="dcterms:W3CDTF">2024-08-14T07:39:11Z</dcterms:created>
  <dcterms:modified xsi:type="dcterms:W3CDTF">2026-03-27T07:50:34Z</dcterms:modified>
</cp:coreProperties>
</file>